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322" r:id="rId1"/>
    <p:sldMasterId id="2147484714" r:id="rId2"/>
  </p:sldMasterIdLst>
  <p:notesMasterIdLst>
    <p:notesMasterId r:id="rId63"/>
  </p:notesMasterIdLst>
  <p:handoutMasterIdLst>
    <p:handoutMasterId r:id="rId64"/>
  </p:handoutMasterIdLst>
  <p:sldIdLst>
    <p:sldId id="362" r:id="rId3"/>
    <p:sldId id="725" r:id="rId4"/>
    <p:sldId id="670" r:id="rId5"/>
    <p:sldId id="674" r:id="rId6"/>
    <p:sldId id="667" r:id="rId7"/>
    <p:sldId id="682" r:id="rId8"/>
    <p:sldId id="694" r:id="rId9"/>
    <p:sldId id="525" r:id="rId10"/>
    <p:sldId id="693" r:id="rId11"/>
    <p:sldId id="649" r:id="rId12"/>
    <p:sldId id="573" r:id="rId13"/>
    <p:sldId id="541" r:id="rId14"/>
    <p:sldId id="666" r:id="rId15"/>
    <p:sldId id="648" r:id="rId16"/>
    <p:sldId id="652" r:id="rId17"/>
    <p:sldId id="653" r:id="rId18"/>
    <p:sldId id="574" r:id="rId19"/>
    <p:sldId id="701" r:id="rId20"/>
    <p:sldId id="702" r:id="rId21"/>
    <p:sldId id="703" r:id="rId22"/>
    <p:sldId id="713" r:id="rId23"/>
    <p:sldId id="575" r:id="rId24"/>
    <p:sldId id="584" r:id="rId25"/>
    <p:sldId id="585" r:id="rId26"/>
    <p:sldId id="586" r:id="rId27"/>
    <p:sldId id="728" r:id="rId28"/>
    <p:sldId id="712" r:id="rId29"/>
    <p:sldId id="608" r:id="rId30"/>
    <p:sldId id="609" r:id="rId31"/>
    <p:sldId id="690" r:id="rId32"/>
    <p:sldId id="610" r:id="rId33"/>
    <p:sldId id="611" r:id="rId34"/>
    <p:sldId id="668" r:id="rId35"/>
    <p:sldId id="669" r:id="rId36"/>
    <p:sldId id="719" r:id="rId37"/>
    <p:sldId id="612" r:id="rId38"/>
    <p:sldId id="613" r:id="rId39"/>
    <p:sldId id="614" r:id="rId40"/>
    <p:sldId id="615" r:id="rId41"/>
    <p:sldId id="616" r:id="rId42"/>
    <p:sldId id="617" r:id="rId43"/>
    <p:sldId id="618" r:id="rId44"/>
    <p:sldId id="619" r:id="rId45"/>
    <p:sldId id="620" r:id="rId46"/>
    <p:sldId id="621" r:id="rId47"/>
    <p:sldId id="622" r:id="rId48"/>
    <p:sldId id="623" r:id="rId49"/>
    <p:sldId id="625" r:id="rId50"/>
    <p:sldId id="626" r:id="rId51"/>
    <p:sldId id="627" r:id="rId52"/>
    <p:sldId id="628" r:id="rId53"/>
    <p:sldId id="629" r:id="rId54"/>
    <p:sldId id="630" r:id="rId55"/>
    <p:sldId id="631" r:id="rId56"/>
    <p:sldId id="632" r:id="rId57"/>
    <p:sldId id="633" r:id="rId58"/>
    <p:sldId id="634" r:id="rId59"/>
    <p:sldId id="635" r:id="rId60"/>
    <p:sldId id="636" r:id="rId61"/>
    <p:sldId id="637" r:id="rId62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orient="horz" pos="3573">
          <p15:clr>
            <a:srgbClr val="A4A3A4"/>
          </p15:clr>
        </p15:guide>
        <p15:guide id="3" orient="horz" pos="931">
          <p15:clr>
            <a:srgbClr val="A4A3A4"/>
          </p15:clr>
        </p15:guide>
        <p15:guide id="4" orient="horz" pos="833">
          <p15:clr>
            <a:srgbClr val="A4A3A4"/>
          </p15:clr>
        </p15:guide>
        <p15:guide id="5" orient="horz" pos="584">
          <p15:clr>
            <a:srgbClr val="A4A3A4"/>
          </p15:clr>
        </p15:guide>
        <p15:guide id="6" pos="2864">
          <p15:clr>
            <a:srgbClr val="A4A3A4"/>
          </p15:clr>
        </p15:guide>
        <p15:guide id="7" pos="313">
          <p15:clr>
            <a:srgbClr val="A4A3A4"/>
          </p15:clr>
        </p15:guide>
        <p15:guide id="8" pos="3048">
          <p15:clr>
            <a:srgbClr val="A4A3A4"/>
          </p15:clr>
        </p15:guide>
        <p15:guide id="9" pos="528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153C88"/>
    <a:srgbClr val="213889"/>
    <a:srgbClr val="DA761F"/>
    <a:srgbClr val="4700A2"/>
    <a:srgbClr val="D85420"/>
    <a:srgbClr val="48ADCA"/>
    <a:srgbClr val="EDAD2C"/>
    <a:srgbClr val="A30F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Stile medio 3 - Color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D083AE6-46FA-4A59-8FB0-9F97EB10719F}" styleName="Stile chiaro 3 - Colore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252"/>
    <p:restoredTop sz="93112"/>
  </p:normalViewPr>
  <p:slideViewPr>
    <p:cSldViewPr snapToGrid="0">
      <p:cViewPr varScale="1">
        <p:scale>
          <a:sx n="60" d="100"/>
          <a:sy n="60" d="100"/>
        </p:scale>
        <p:origin x="496" y="168"/>
      </p:cViewPr>
      <p:guideLst>
        <p:guide orient="horz" pos="2158"/>
        <p:guide orient="horz" pos="3573"/>
        <p:guide orient="horz" pos="931"/>
        <p:guide orient="horz" pos="833"/>
        <p:guide orient="horz" pos="584"/>
        <p:guide pos="2864"/>
        <p:guide pos="313"/>
        <p:guide pos="3048"/>
        <p:guide pos="52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5" d="100"/>
        <a:sy n="35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-206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Lucida Grande" pitchFamily="16" charset="0"/>
                <a:ea typeface="Geneva" pitchFamily="16" charset="0"/>
                <a:cs typeface="Geneva" pitchFamily="16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Lucida Grande" charset="0"/>
              </a:defRPr>
            </a:lvl1pPr>
          </a:lstStyle>
          <a:p>
            <a:pPr>
              <a:defRPr/>
            </a:pPr>
            <a:fld id="{D4693760-CEDC-374E-925C-F691A750C054}" type="datetime1">
              <a:rPr lang="it-IT"/>
              <a:pPr>
                <a:defRPr/>
              </a:pPr>
              <a:t>18/04/20</a:t>
            </a:fld>
            <a:endParaRPr lang="it-IT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Lucida Grande" pitchFamily="16" charset="0"/>
                <a:ea typeface="Geneva" pitchFamily="16" charset="0"/>
                <a:cs typeface="Geneva" pitchFamily="16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Lucida Grande" charset="0"/>
              </a:defRPr>
            </a:lvl1pPr>
          </a:lstStyle>
          <a:p>
            <a:pPr>
              <a:defRPr/>
            </a:pPr>
            <a:fld id="{87B61A0B-4B6D-9440-852F-4000479EAF9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5116531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Lucida Grande" pitchFamily="16" charset="0"/>
                <a:ea typeface="Geneva" pitchFamily="16" charset="0"/>
                <a:cs typeface="Geneva" pitchFamily="16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Lucida Grande" charset="0"/>
              </a:defRPr>
            </a:lvl1pPr>
          </a:lstStyle>
          <a:p>
            <a:pPr>
              <a:defRPr/>
            </a:pPr>
            <a:fld id="{973F532E-FA22-5D4A-A8A1-8A34AC99F705}" type="datetime1">
              <a:rPr lang="it-IT"/>
              <a:pPr>
                <a:defRPr/>
              </a:pPr>
              <a:t>18/04/20</a:t>
            </a:fld>
            <a:endParaRPr lang="it-IT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Lucida Grande" pitchFamily="16" charset="0"/>
                <a:ea typeface="Geneva" pitchFamily="16" charset="0"/>
                <a:cs typeface="Geneva" pitchFamily="16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Lucida Grande" charset="0"/>
              </a:defRPr>
            </a:lvl1pPr>
          </a:lstStyle>
          <a:p>
            <a:pPr>
              <a:defRPr/>
            </a:pPr>
            <a:fld id="{4C46DA85-3A1D-0043-9667-6D50893E98B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228450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Lucida Grande" pitchFamily="16" charset="0"/>
        <a:ea typeface="MS PGothic" pitchFamily="34" charset="-128"/>
        <a:cs typeface="Geneva" pitchFamily="16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Lucida Grande" pitchFamily="16" charset="0"/>
        <a:ea typeface="Geneva" pitchFamily="16" charset="0"/>
        <a:cs typeface="Geneva" pitchFamily="16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Lucida Grande" pitchFamily="16" charset="0"/>
        <a:ea typeface="Geneva" pitchFamily="16" charset="0"/>
        <a:cs typeface="Geneva" pitchFamily="16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Lucida Grande" pitchFamily="16" charset="0"/>
        <a:ea typeface="Geneva" pitchFamily="16" charset="0"/>
        <a:cs typeface="Geneva" pitchFamily="16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Lucida Grande" pitchFamily="16" charset="0"/>
        <a:ea typeface="Geneva" pitchFamily="16" charset="0"/>
        <a:cs typeface="Geneva" pitchFamily="16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12237E67-F2FE-7F46-91B8-81D02B0DC8C8}" type="slidenum">
              <a:rPr lang="it-IT" sz="1200">
                <a:latin typeface="Lucida Grande" charset="0"/>
              </a:rPr>
              <a:pPr/>
              <a:t>1</a:t>
            </a:fld>
            <a:endParaRPr lang="it-IT" sz="1200">
              <a:latin typeface="Lucida Grande" charset="0"/>
            </a:endParaRPr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it-IT">
              <a:latin typeface="Lucida Grande" charset="0"/>
              <a:ea typeface="MS PGothic" charset="0"/>
            </a:endParaRPr>
          </a:p>
        </p:txBody>
      </p:sp>
      <p:sp>
        <p:nvSpPr>
          <p:cNvPr id="29700" name="Segnaposto data 1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483E0D1D-86B2-5943-9EAB-F4CE411E072F}" type="datetime1">
              <a:rPr lang="it-IT" sz="1200">
                <a:latin typeface="Lucida Grande" charset="0"/>
              </a:rPr>
              <a:pPr/>
              <a:t>18/04/20</a:t>
            </a:fld>
            <a:endParaRPr lang="it-IT" sz="1200">
              <a:latin typeface="Lucida Grande" charset="0"/>
            </a:endParaRPr>
          </a:p>
        </p:txBody>
      </p:sp>
      <p:sp>
        <p:nvSpPr>
          <p:cNvPr id="29701" name="Segnaposto piè di pagina 2"/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endParaRPr lang="it-IT" sz="1200">
              <a:latin typeface="Lucida Grande" charset="0"/>
              <a:cs typeface="Geneva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13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44999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14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97061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95FC3467-45D4-FA4D-B0AF-BB0E9834DC54}" type="slidenum">
              <a:rPr lang="it-IT" sz="1200">
                <a:latin typeface="Lucida Grande" charset="0"/>
              </a:rPr>
              <a:pPr/>
              <a:t>15</a:t>
            </a:fld>
            <a:endParaRPr lang="it-IT" sz="1200">
              <a:latin typeface="Lucida Grande" charset="0"/>
            </a:endParaRPr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dirty="0">
                <a:ea typeface="ＭＳ Ｐゴシック" charset="0"/>
                <a:cs typeface="+mn-cs"/>
              </a:rPr>
              <a:t>Esempi : la cultura europea rifiuta l’idea di nomadismo, alcuni ambiti rifiutano l’idea di famiglie omosessuali. La cultura USA rifiuta l’idea di non credente. Quando un sistema non è più chiuso organizzativamente…non sopravvive uguale a prima.</a:t>
            </a:r>
          </a:p>
        </p:txBody>
      </p:sp>
    </p:spTree>
    <p:extLst>
      <p:ext uri="{BB962C8B-B14F-4D97-AF65-F5344CB8AC3E}">
        <p14:creationId xmlns:p14="http://schemas.microsoft.com/office/powerpoint/2010/main" val="10007489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95FC3467-45D4-FA4D-B0AF-BB0E9834DC54}" type="slidenum">
              <a:rPr lang="it-IT" sz="1200">
                <a:latin typeface="Lucida Grande" charset="0"/>
              </a:rPr>
              <a:pPr/>
              <a:t>16</a:t>
            </a:fld>
            <a:endParaRPr lang="it-IT" sz="1200">
              <a:latin typeface="Lucida Grande" charset="0"/>
            </a:endParaRPr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83822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17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18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42049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19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52442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20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75654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285EC5-66FB-3C44-9EA7-867AA362F6F0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Grande" charset="0"/>
                <a:ea typeface="MS PGothic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Grande" charset="0"/>
              <a:ea typeface="MS PGothic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45830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285EC5-66FB-3C44-9EA7-867AA362F6F0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Grande" charset="0"/>
                <a:ea typeface="MS PGothic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Grande" charset="0"/>
              <a:ea typeface="MS PGothic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83142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12237E67-F2FE-7F46-91B8-81D02B0DC8C8}" type="slidenum">
              <a:rPr lang="it-IT" sz="1200">
                <a:latin typeface="Lucida Grande" charset="0"/>
              </a:rPr>
              <a:pPr/>
              <a:t>2</a:t>
            </a:fld>
            <a:endParaRPr lang="it-IT" sz="1200">
              <a:latin typeface="Lucida Grande" charset="0"/>
            </a:endParaRPr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it-IT">
              <a:latin typeface="Lucida Grande" charset="0"/>
              <a:ea typeface="MS PGothic" charset="0"/>
            </a:endParaRPr>
          </a:p>
        </p:txBody>
      </p:sp>
      <p:sp>
        <p:nvSpPr>
          <p:cNvPr id="29700" name="Segnaposto data 1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483E0D1D-86B2-5943-9EAB-F4CE411E072F}" type="datetime1">
              <a:rPr lang="it-IT" sz="1200">
                <a:latin typeface="Lucida Grande" charset="0"/>
              </a:rPr>
              <a:pPr/>
              <a:t>18/04/20</a:t>
            </a:fld>
            <a:endParaRPr lang="it-IT" sz="1200">
              <a:latin typeface="Lucida Grande" charset="0"/>
            </a:endParaRPr>
          </a:p>
        </p:txBody>
      </p:sp>
      <p:sp>
        <p:nvSpPr>
          <p:cNvPr id="29701" name="Segnaposto piè di pagina 2"/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endParaRPr lang="it-IT" sz="1200">
              <a:latin typeface="Lucida Grande" charset="0"/>
              <a:cs typeface="Genev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5422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9285EC5-66FB-3C44-9EA7-867AA362F6F0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Grande" charset="0"/>
                <a:ea typeface="MS PGothic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Grande" charset="0"/>
              <a:ea typeface="MS PGothic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14552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24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5231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25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14315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26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dirty="0">
                <a:ea typeface="ＭＳ Ｐゴシック" charset="0"/>
                <a:cs typeface="+mn-cs"/>
              </a:rPr>
              <a:t>Discussione e domande</a:t>
            </a:r>
          </a:p>
        </p:txBody>
      </p:sp>
    </p:spTree>
    <p:extLst>
      <p:ext uri="{BB962C8B-B14F-4D97-AF65-F5344CB8AC3E}">
        <p14:creationId xmlns:p14="http://schemas.microsoft.com/office/powerpoint/2010/main" val="4874197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973F532E-FA22-5D4A-A8A1-8A34AC99F705}" type="datetime1">
              <a:rPr lang="it-IT" smtClean="0"/>
              <a:pPr>
                <a:defRPr/>
              </a:pPr>
              <a:t>18/04/20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46DA85-3A1D-0043-9667-6D50893E98BE}" type="slidenum">
              <a:rPr lang="it-IT" smtClean="0"/>
              <a:pPr>
                <a:defRPr/>
              </a:pPr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079710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973F532E-FA22-5D4A-A8A1-8A34AC99F705}" type="datetime1">
              <a:rPr lang="it-IT" smtClean="0"/>
              <a:pPr>
                <a:defRPr/>
              </a:pPr>
              <a:t>18/04/20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46DA85-3A1D-0043-9667-6D50893E98BE}" type="slidenum">
              <a:rPr lang="it-IT" smtClean="0"/>
              <a:pPr>
                <a:defRPr/>
              </a:pPr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17291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Esempi di legami laschi: amicizie, parenti lontani ma importanti, persone decedute o allontanate ma le cui idee influenzano ancora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973F532E-FA22-5D4A-A8A1-8A34AC99F705}" type="datetime1">
              <a:rPr lang="it-IT" smtClean="0"/>
              <a:pPr>
                <a:defRPr/>
              </a:pPr>
              <a:t>18/04/20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46DA85-3A1D-0043-9667-6D50893E98BE}" type="slidenum">
              <a:rPr lang="it-IT" smtClean="0"/>
              <a:pPr>
                <a:defRPr/>
              </a:pPr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21769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Esempi di casi famosi : aereo di linea 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973F532E-FA22-5D4A-A8A1-8A34AC99F705}" type="datetime1">
              <a:rPr lang="it-IT" smtClean="0"/>
              <a:pPr>
                <a:defRPr/>
              </a:pPr>
              <a:t>18/04/20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46DA85-3A1D-0043-9667-6D50893E98BE}" type="slidenum">
              <a:rPr lang="it-IT" smtClean="0"/>
              <a:pPr>
                <a:defRPr/>
              </a:pPr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947482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Esempi di casi famosi : aereo di linea 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973F532E-FA22-5D4A-A8A1-8A34AC99F705}" type="datetime1">
              <a:rPr lang="it-IT" smtClean="0"/>
              <a:pPr>
                <a:defRPr/>
              </a:pPr>
              <a:t>18/04/20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46DA85-3A1D-0043-9667-6D50893E98BE}" type="slidenum">
              <a:rPr lang="it-IT" smtClean="0"/>
              <a:pPr>
                <a:defRPr/>
              </a:pPr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07381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Esempi di legami laschi: amicizie, parenti lontani ma importanti, persone decedute o allontanate ma le cui idee influenzano ancora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3F532E-FA22-5D4A-A8A1-8A34AC99F705}" type="datetime1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Grande" charset="0"/>
                <a:ea typeface="MS PGothic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18/04/20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Grande" charset="0"/>
              <a:ea typeface="MS PGothic" charset="0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Grande" pitchFamily="16" charset="0"/>
              <a:ea typeface="Geneva" pitchFamily="16" charset="0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46DA85-3A1D-0043-9667-6D50893E98B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Grande" charset="0"/>
                <a:ea typeface="MS PGothic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Grande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7866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973F532E-FA22-5D4A-A8A1-8A34AC99F705}" type="datetime1">
              <a:rPr lang="it-IT" smtClean="0"/>
              <a:pPr>
                <a:defRPr/>
              </a:pPr>
              <a:t>18/04/20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46DA85-3A1D-0043-9667-6D50893E98BE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017599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Esempi di legami laschi: amicizie, parenti lontani ma importanti, persone decedute o allontanate ma le cui idee influenzano ancora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73F532E-FA22-5D4A-A8A1-8A34AC99F705}" type="datetime1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Grande" charset="0"/>
                <a:ea typeface="MS PGothic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18/04/20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Grande" charset="0"/>
              <a:ea typeface="MS PGothic" charset="0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Grande" pitchFamily="16" charset="0"/>
              <a:ea typeface="Geneva" pitchFamily="16" charset="0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46DA85-3A1D-0043-9667-6D50893E98BE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Grande" charset="0"/>
                <a:ea typeface="MS PGothic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Lucida Grande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888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Esercizio 20 </a:t>
            </a:r>
            <a:r>
              <a:rPr lang="it-IT" dirty="0" err="1"/>
              <a:t>min</a:t>
            </a:r>
            <a:r>
              <a:rPr lang="it-IT" dirty="0"/>
              <a:t>: Partire da una scelta che si intende fare e raccontare una storia. </a:t>
            </a:r>
          </a:p>
          <a:p>
            <a:r>
              <a:rPr lang="it-IT" dirty="0"/>
              <a:t>Gli altri fanno domande per aumentare la descrizione di rete (</a:t>
            </a:r>
            <a:r>
              <a:rPr lang="it-IT" dirty="0" err="1"/>
              <a:t>Chunk</a:t>
            </a:r>
            <a:r>
              <a:rPr lang="it-IT" dirty="0"/>
              <a:t> laterali al futuro)</a:t>
            </a:r>
          </a:p>
          <a:p>
            <a:endParaRPr lang="it-IT" dirty="0"/>
          </a:p>
          <a:p>
            <a:r>
              <a:rPr lang="it-IT" dirty="0"/>
              <a:t>Cosa altro potrai fare?</a:t>
            </a:r>
          </a:p>
          <a:p>
            <a:r>
              <a:rPr lang="it-IT" dirty="0"/>
              <a:t>In quali altri luoghi?</a:t>
            </a:r>
          </a:p>
          <a:p>
            <a:r>
              <a:rPr lang="it-IT" dirty="0"/>
              <a:t>Che conseguenze avrà che tu giri tutti questi posti?</a:t>
            </a:r>
          </a:p>
          <a:p>
            <a:r>
              <a:rPr lang="it-IT" dirty="0"/>
              <a:t>Impatti, conseguenze, nuove relazioni?</a:t>
            </a:r>
          </a:p>
          <a:p>
            <a:endParaRPr lang="it-IT" dirty="0"/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973F532E-FA22-5D4A-A8A1-8A34AC99F705}" type="datetime1">
              <a:rPr lang="it-IT" smtClean="0"/>
              <a:pPr>
                <a:defRPr/>
              </a:pPr>
              <a:t>18/04/20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46DA85-3A1D-0043-9667-6D50893E98BE}" type="slidenum">
              <a:rPr lang="it-IT" smtClean="0"/>
              <a:pPr>
                <a:defRPr/>
              </a:pPr>
              <a:t>36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112207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Esercizio : immaginare 3 filmati sull’evoluzione/involuzione di un sistema di cui si è parte (qui è </a:t>
            </a:r>
            <a:r>
              <a:rPr lang="it-IT" dirty="0" err="1"/>
              <a:t>sliding</a:t>
            </a:r>
            <a:r>
              <a:rPr lang="it-IT" dirty="0"/>
              <a:t> </a:t>
            </a:r>
            <a:r>
              <a:rPr lang="it-IT" dirty="0" err="1"/>
              <a:t>doors</a:t>
            </a:r>
            <a:r>
              <a:rPr lang="it-IT" dirty="0"/>
              <a:t>)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973F532E-FA22-5D4A-A8A1-8A34AC99F705}" type="datetime1">
              <a:rPr lang="it-IT" smtClean="0"/>
              <a:pPr>
                <a:defRPr/>
              </a:pPr>
              <a:t>18/04/20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46DA85-3A1D-0043-9667-6D50893E98BE}" type="slidenum">
              <a:rPr lang="it-IT" smtClean="0"/>
              <a:pPr>
                <a:defRPr/>
              </a:pPr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51092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Il dettaglio mancante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973F532E-FA22-5D4A-A8A1-8A34AC99F705}" type="datetime1">
              <a:rPr lang="it-IT" smtClean="0"/>
              <a:pPr>
                <a:defRPr/>
              </a:pPr>
              <a:t>18/04/20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46DA85-3A1D-0043-9667-6D50893E98BE}" type="slidenum">
              <a:rPr lang="it-IT" smtClean="0"/>
              <a:pPr>
                <a:defRPr/>
              </a:pPr>
              <a:t>44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4359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7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1329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8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9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01261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10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42240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11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12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0309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opertin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59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3" descr="C:\Users\Modelli\AppData\Local\Microsoft\Windows\Temporary Internet Files\Content.Word\logopermail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513" y="341313"/>
            <a:ext cx="35877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4E80D-15EE-CC44-A781-F6B57D0F7EC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2337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C98EB-62D8-0644-AD66-02710AA7B27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2233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A4FD5-E128-F441-95BD-3577F4F4451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39263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D8339-250B-3642-A535-AC8694845E85}" type="datetimeFigureOut">
              <a:rPr lang="it-IT"/>
              <a:pPr>
                <a:defRPr/>
              </a:pPr>
              <a:t>18/04/20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0E63A-2714-1E40-8167-997C63A0EF2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195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C649F-98E3-2745-9A43-8071BEF7B532}" type="datetimeFigureOut">
              <a:rPr lang="it-IT"/>
              <a:pPr>
                <a:defRPr/>
              </a:pPr>
              <a:t>18/04/20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F3A58-A275-FE4C-8A8E-EF1A8867BC3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968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63B91-C372-614C-AED2-7B931510AD39}" type="datetimeFigureOut">
              <a:rPr lang="it-IT"/>
              <a:pPr>
                <a:defRPr/>
              </a:pPr>
              <a:t>18/04/20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EA0D7-2287-DF40-9C76-33F76A6E449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13964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78AB5-F4BA-5B47-BCC9-A61795950CCE}" type="datetimeFigureOut">
              <a:rPr lang="it-IT"/>
              <a:pPr>
                <a:defRPr/>
              </a:pPr>
              <a:t>18/04/20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81335-009B-254E-986A-EBAB43FA1C2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7594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DD9C6-6365-8248-984A-0EF913B061A8}" type="datetimeFigureOut">
              <a:rPr lang="it-IT"/>
              <a:pPr>
                <a:defRPr/>
              </a:pPr>
              <a:t>18/04/20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0E3FB-7DA8-0941-BF4F-8ADCA6DDBF9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07128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C6D04-E2F8-4B46-8867-8C0439F36D52}" type="datetimeFigureOut">
              <a:rPr lang="it-IT"/>
              <a:pPr>
                <a:defRPr/>
              </a:pPr>
              <a:t>18/04/20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ED00E-27F0-134E-BF96-CBD8B0F0ADC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8114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00A7B-F454-6C48-857F-825D84F0E5C4}" type="datetimeFigureOut">
              <a:rPr lang="it-IT"/>
              <a:pPr>
                <a:defRPr/>
              </a:pPr>
              <a:t>18/04/20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DFCC8-6A14-584F-A8D1-6C796AFE66D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15099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1C342-706C-1F4E-AC5F-3E8AA4708924}" type="datetimeFigureOut">
              <a:rPr lang="it-IT"/>
              <a:pPr>
                <a:defRPr/>
              </a:pPr>
              <a:t>18/04/20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84FB8-84E2-374F-A87B-B9989B5FDE7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1663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2" descr="C:\Users\Modelli\AppData\Local\Microsoft\Windows\Temporary Internet Files\Content.Word\logopermai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275" y="357188"/>
            <a:ext cx="36036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4F708-1F90-CA4F-8883-E2E635F1893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4244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0AAF4-1E4A-4544-B604-519DB5F2325F}" type="datetimeFigureOut">
              <a:rPr lang="it-IT"/>
              <a:pPr>
                <a:defRPr/>
              </a:pPr>
              <a:t>18/04/20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A2C4E-B05E-E048-B378-7E04A24DD40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59534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D712F-661B-C44B-A2CB-4C708D2D969C}" type="datetimeFigureOut">
              <a:rPr lang="it-IT"/>
              <a:pPr>
                <a:defRPr/>
              </a:pPr>
              <a:t>18/04/20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A8CB4-3F96-FF47-AAF4-8771439926F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19108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DDF29-F5EE-A14C-B5EB-5BF88B9653B2}" type="datetimeFigureOut">
              <a:rPr lang="it-IT"/>
              <a:pPr>
                <a:defRPr/>
              </a:pPr>
              <a:t>18/04/20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D56B1-AEF8-1043-9D2E-0B0997B54CF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02079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F985B-1AD6-8E4A-BBD8-D7FA1B3203D7}" type="datetimeFigureOut">
              <a:rPr lang="it-IT"/>
              <a:pPr>
                <a:defRPr/>
              </a:pPr>
              <a:t>18/04/20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CBB9A-1A65-2543-B9B3-17A04E3DA4C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1547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2" descr="C:\Users\Modelli\AppData\Local\Microsoft\Windows\Temporary Internet Files\Content.Word\logopermai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163" y="352425"/>
            <a:ext cx="360362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8C868-F137-1B4E-9227-8AF034C2DB2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9587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27399-D314-7E42-A27D-493D70C5009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8528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2" descr="C:\Users\Modelli\AppData\Local\Microsoft\Windows\Temporary Internet Files\Content.Word\logopermai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275" y="342900"/>
            <a:ext cx="36036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8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10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C01FD-2C8B-6949-8E01-655998F7112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896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7" descr="C:\Users\Modelli\AppData\Local\Microsoft\Windows\Temporary Internet Files\Content.Word\logopermai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275" y="342900"/>
            <a:ext cx="36036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4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6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07DB7-6E2E-924D-A469-EE686EAC0AF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4784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E6FE1-C7A7-8E4D-8009-19ABC9D764C1}" type="datetimeFigureOut">
              <a:rPr lang="it-IT"/>
              <a:pPr>
                <a:defRPr/>
              </a:pPr>
              <a:t>18/04/20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B311F-2E66-7A40-B6E8-9D9D03C3D20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13225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2" descr="C:\Users\Modelli\AppData\Local\Microsoft\Windows\Temporary Internet Files\Content.Word\logopermai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275" y="342900"/>
            <a:ext cx="36036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8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D6D4A-DB15-A14D-AC71-97AEAFD1948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5387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2" descr="C:\Users\Modelli\AppData\Local\Microsoft\Windows\Temporary Internet Files\Content.Word\logopermai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275" y="342900"/>
            <a:ext cx="36036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8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34133-4F3D-5747-B429-0AA92AB864A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4944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stile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5BD2FA3-073A-9242-AC50-34775D75E33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00" r:id="rId1"/>
    <p:sldLayoutId id="2147486301" r:id="rId2"/>
    <p:sldLayoutId id="2147486302" r:id="rId3"/>
    <p:sldLayoutId id="2147486285" r:id="rId4"/>
    <p:sldLayoutId id="2147486303" r:id="rId5"/>
    <p:sldLayoutId id="2147486304" r:id="rId6"/>
    <p:sldLayoutId id="2147486305" r:id="rId7"/>
    <p:sldLayoutId id="2147486306" r:id="rId8"/>
    <p:sldLayoutId id="2147486307" r:id="rId9"/>
    <p:sldLayoutId id="2147486286" r:id="rId10"/>
    <p:sldLayoutId id="2147486287" r:id="rId11"/>
  </p:sldLayoutIdLst>
  <p:hf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stile</a:t>
            </a:r>
          </a:p>
        </p:txBody>
      </p:sp>
      <p:sp>
        <p:nvSpPr>
          <p:cNvPr id="13315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7F6EC2-92AD-AC45-B427-7C6B298FB817}" type="datetimeFigureOut">
              <a:rPr lang="it-IT"/>
              <a:pPr>
                <a:defRPr/>
              </a:pPr>
              <a:t>18/04/20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E0BAF3A-042C-F244-87D2-8516F5A9500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88" r:id="rId1"/>
    <p:sldLayoutId id="2147486289" r:id="rId2"/>
    <p:sldLayoutId id="2147486290" r:id="rId3"/>
    <p:sldLayoutId id="2147486291" r:id="rId4"/>
    <p:sldLayoutId id="2147486292" r:id="rId5"/>
    <p:sldLayoutId id="2147486293" r:id="rId6"/>
    <p:sldLayoutId id="2147486294" r:id="rId7"/>
    <p:sldLayoutId id="2147486295" r:id="rId8"/>
    <p:sldLayoutId id="2147486296" r:id="rId9"/>
    <p:sldLayoutId id="2147486297" r:id="rId10"/>
    <p:sldLayoutId id="2147486298" r:id="rId11"/>
    <p:sldLayoutId id="2147486299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Geneva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Geneva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Geneva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Geneva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Geneva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Geneva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Geneva" charset="0"/>
          <a:cs typeface="Geneva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Geneva" charset="0"/>
          <a:cs typeface="Geneva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Geneva" charset="0"/>
          <a:cs typeface="Geneva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Geneva" charset="0"/>
          <a:cs typeface="Geneva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g"/><Relationship Id="rId4" Type="http://schemas.openxmlformats.org/officeDocument/2006/relationships/image" Target="../media/image3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7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7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7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7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7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7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7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7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4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image" Target="../media/image3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4"/>
          <p:cNvSpPr txBox="1">
            <a:spLocks noChangeArrowheads="1"/>
          </p:cNvSpPr>
          <p:nvPr/>
        </p:nvSpPr>
        <p:spPr bwMode="auto">
          <a:xfrm>
            <a:off x="609600" y="279400"/>
            <a:ext cx="6921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z="3200" b="1" spc="100" dirty="0">
                <a:solidFill>
                  <a:srgbClr val="38AEFF"/>
                </a:solidFill>
                <a:latin typeface="Bebas Neue Regular" panose="00000500000000000000" pitchFamily="50" charset="0"/>
                <a:cs typeface="Bebas Neue" charset="0"/>
              </a:rPr>
              <a:t>Il mondo sistemico</a:t>
            </a:r>
            <a:endParaRPr lang="it-IT" sz="32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>
              <a:lnSpc>
                <a:spcPct val="50000"/>
              </a:lnSpc>
              <a:defRPr/>
            </a:pPr>
            <a:endParaRPr lang="it-IT" sz="1600" dirty="0">
              <a:solidFill>
                <a:schemeClr val="tx1">
                  <a:lumMod val="75000"/>
                </a:schemeClr>
              </a:solidFill>
              <a:latin typeface="RotisSansSerif" charset="0"/>
              <a:cs typeface="RotisSansSerif" charset="0"/>
            </a:endParaRPr>
          </a:p>
          <a:p>
            <a:pPr>
              <a:defRPr/>
            </a:pPr>
            <a:r>
              <a:rPr lang="it-IT" sz="2000" dirty="0">
                <a:solidFill>
                  <a:srgbClr val="800000"/>
                </a:solidFill>
                <a:latin typeface="Georgia" charset="0"/>
              </a:rPr>
              <a:t>        </a:t>
            </a:r>
            <a:endParaRPr lang="it-IT" sz="1400" dirty="0">
              <a:solidFill>
                <a:srgbClr val="800000"/>
              </a:solidFill>
              <a:latin typeface="Georgia" charset="0"/>
            </a:endParaRPr>
          </a:p>
        </p:txBody>
      </p:sp>
      <p:pic>
        <p:nvPicPr>
          <p:cNvPr id="28674" name="Immagin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Immagin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5675313"/>
            <a:ext cx="15240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Immagin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72" b="16064"/>
          <a:stretch>
            <a:fillRect/>
          </a:stretch>
        </p:blipFill>
        <p:spPr bwMode="auto">
          <a:xfrm>
            <a:off x="2768600" y="1439863"/>
            <a:ext cx="6375400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6739466" y="1659466"/>
            <a:ext cx="2273379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1800" b="1" dirty="0">
                <a:solidFill>
                  <a:schemeClr val="tx1">
                    <a:lumMod val="75000"/>
                  </a:schemeClr>
                </a:solidFill>
                <a:latin typeface="Trebuchet MS"/>
                <a:cs typeface="Trebuchet MS"/>
              </a:rPr>
              <a:t>Prima parte</a:t>
            </a:r>
            <a:r>
              <a:rPr lang="it-IT" sz="1800" dirty="0">
                <a:solidFill>
                  <a:schemeClr val="tx1">
                    <a:lumMod val="75000"/>
                  </a:schemeClr>
                </a:solidFill>
                <a:latin typeface="Trebuchet MS"/>
                <a:cs typeface="Trebuchet MS"/>
              </a:rPr>
              <a:t>: </a:t>
            </a:r>
          </a:p>
          <a:p>
            <a:pPr>
              <a:defRPr/>
            </a:pPr>
            <a:r>
              <a:rPr lang="it-IT" sz="1800" dirty="0">
                <a:solidFill>
                  <a:schemeClr val="tx1">
                    <a:lumMod val="75000"/>
                  </a:schemeClr>
                </a:solidFill>
                <a:latin typeface="Trebuchet MS"/>
                <a:cs typeface="Trebuchet MS"/>
              </a:rPr>
              <a:t>Introduzione alla</a:t>
            </a:r>
          </a:p>
          <a:p>
            <a:pPr>
              <a:defRPr/>
            </a:pPr>
            <a:r>
              <a:rPr lang="it-IT" sz="1800" dirty="0">
                <a:solidFill>
                  <a:schemeClr val="tx1">
                    <a:lumMod val="75000"/>
                  </a:schemeClr>
                </a:solidFill>
                <a:latin typeface="Trebuchet MS"/>
                <a:cs typeface="Trebuchet MS"/>
              </a:rPr>
              <a:t>Teoria dei Sistemi</a:t>
            </a:r>
          </a:p>
          <a:p>
            <a:pPr>
              <a:defRPr/>
            </a:pPr>
            <a:r>
              <a:rPr lang="it-IT" sz="1800" dirty="0">
                <a:solidFill>
                  <a:schemeClr val="tx1">
                    <a:lumMod val="75000"/>
                  </a:schemeClr>
                </a:solidFill>
                <a:latin typeface="Trebuchet MS"/>
                <a:cs typeface="Trebuchet MS"/>
              </a:rPr>
              <a:t>Complessi e metodi </a:t>
            </a:r>
          </a:p>
          <a:p>
            <a:pPr>
              <a:defRPr/>
            </a:pPr>
            <a:r>
              <a:rPr lang="it-IT" sz="1800" dirty="0">
                <a:solidFill>
                  <a:schemeClr val="tx1">
                    <a:lumMod val="75000"/>
                  </a:schemeClr>
                </a:solidFill>
                <a:latin typeface="Trebuchet MS"/>
              </a:rPr>
              <a:t>di osservazione</a:t>
            </a:r>
            <a:endParaRPr lang="it-IT" sz="1800" dirty="0"/>
          </a:p>
        </p:txBody>
      </p:sp>
      <p:pic>
        <p:nvPicPr>
          <p:cNvPr id="4" name="Immagine 3" descr="reti-dimpresa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1642532"/>
            <a:ext cx="5926667" cy="38523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10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74759" name="Rettangolo 1"/>
          <p:cNvSpPr>
            <a:spLocks noChangeArrowheads="1"/>
          </p:cNvSpPr>
          <p:nvPr/>
        </p:nvSpPr>
        <p:spPr bwMode="auto">
          <a:xfrm>
            <a:off x="465138" y="1150938"/>
            <a:ext cx="8315325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>
              <a:defRPr/>
            </a:pP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E</a:t>
            </a:r>
            <a:r>
              <a:rPr lang="it-IT" sz="1800" dirty="0">
                <a:solidFill>
                  <a:srgbClr val="787878">
                    <a:lumMod val="50000"/>
                  </a:srgbClr>
                </a:solidFill>
                <a:latin typeface="Trebuchet MS"/>
                <a:ea typeface="ＭＳ Ｐゴシック" charset="0"/>
                <a:cs typeface="Trebuchet MS"/>
              </a:rPr>
              <a:t> ’ un insieme di unità interagenti che sono in relazione tra loro. </a:t>
            </a: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Lo stato di ciascuna unità è vincolato, coordinato, o dipendente dallo stato delle altre unità.  Perciò quando si interagisce con un componente di un sistema, si interagisce in realtà con tutto l’insieme.</a:t>
            </a:r>
          </a:p>
          <a:p>
            <a:pPr>
              <a:defRPr/>
            </a:pPr>
            <a:endParaRPr lang="it-IT" sz="18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>
              <a:defRPr/>
            </a:pP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E’ possibile dividere tutti i sistemi in due grandi categorie:</a:t>
            </a:r>
          </a:p>
          <a:p>
            <a:pPr>
              <a:defRPr/>
            </a:pPr>
            <a:endParaRPr lang="it-IT" sz="18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1800" b="1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Sistemi Lineari</a:t>
            </a:r>
          </a:p>
          <a:p>
            <a:pPr>
              <a:defRPr/>
            </a:pP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Tipicamente, le macchine.</a:t>
            </a:r>
            <a:r>
              <a:rPr lang="it-IT" sz="1800" dirty="0">
                <a:solidFill>
                  <a:srgbClr val="000000"/>
                </a:solidFill>
                <a:latin typeface="Trebuchet MS"/>
                <a:cs typeface="Trebuchet MS"/>
              </a:rPr>
              <a:t> Un sistema è lineare se lo si può scomporre in un insieme di sotto-sistemi indipendenti tra loro.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1800" dirty="0">
              <a:solidFill>
                <a:srgbClr val="000000"/>
              </a:solidFill>
              <a:latin typeface="Trebuchet MS"/>
              <a:ea typeface="ＭＳ Ｐゴシック" charset="0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1800" b="1" dirty="0">
                <a:solidFill>
                  <a:srgbClr val="000000"/>
                </a:solidFill>
                <a:latin typeface="Trebuchet MS"/>
                <a:ea typeface="ＭＳ Ｐゴシック" charset="0"/>
                <a:cs typeface="Trebuchet MS"/>
              </a:rPr>
              <a:t>Sistemi Non-lineari</a:t>
            </a:r>
            <a:endParaRPr lang="it-IT" sz="1800" b="1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>
              <a:defRPr/>
            </a:pPr>
            <a:r>
              <a:rPr lang="it-IT" sz="1800" dirty="0">
                <a:solidFill>
                  <a:srgbClr val="000000"/>
                </a:solidFill>
                <a:latin typeface="Trebuchet MS"/>
                <a:cs typeface="Trebuchet MS"/>
              </a:rPr>
              <a:t>I vari componenti del sistema interagiscono e si definiscono a vicenda così da renderne impossibile la separazione per analizzare il sistema passo-passo e “a blocchi”. Tipicamente, gli esseri viventi.</a:t>
            </a:r>
            <a:endParaRPr lang="it-IT" sz="1800" b="1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eaLnBrk="0" hangingPunct="0">
              <a:defRPr/>
            </a:pPr>
            <a:endParaRPr lang="it-IT" sz="1400" b="1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542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Come definiamo un sistema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287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11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74759" name="Rettangolo 1"/>
          <p:cNvSpPr>
            <a:spLocks noChangeArrowheads="1"/>
          </p:cNvSpPr>
          <p:nvPr/>
        </p:nvSpPr>
        <p:spPr bwMode="auto">
          <a:xfrm>
            <a:off x="465139" y="1150938"/>
            <a:ext cx="7751762" cy="578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marL="0" indent="0" eaLnBrk="1" hangingPunct="1"/>
            <a:r>
              <a:rPr lang="it-IT" sz="1800" dirty="0">
                <a:solidFill>
                  <a:srgbClr val="000000"/>
                </a:solidFill>
                <a:latin typeface="Trebuchet MS"/>
                <a:cs typeface="Trebuchet MS"/>
              </a:rPr>
              <a:t>I sistemi che si presentano in natura e in ogni forma organizzativa umana sono essenzialmente non-lineari. Tuttavia, per semplificare inizialmente le indagini o per scopi applicativi, si ricorre spesso in prima istanza all’ipotesi di linearità. </a:t>
            </a:r>
          </a:p>
          <a:p>
            <a:pPr marL="0" indent="0" eaLnBrk="1" hangingPunct="1"/>
            <a:endParaRPr lang="it-IT" sz="18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0" indent="0" eaLnBrk="1" hangingPunct="1"/>
            <a:r>
              <a:rPr lang="it-IT" sz="1800" dirty="0">
                <a:solidFill>
                  <a:srgbClr val="000000"/>
                </a:solidFill>
                <a:latin typeface="Trebuchet MS"/>
                <a:cs typeface="Trebuchet MS"/>
              </a:rPr>
              <a:t>Si considerano, cioè, in prima approssimazione trascurabili gli effetti della non-linearità e si approntano modelli matematici che descrivono il sistema come se fosse lineare (linearizzazione).</a:t>
            </a:r>
          </a:p>
          <a:p>
            <a:pPr marL="0" indent="0" eaLnBrk="1" hangingPunct="1"/>
            <a:endParaRPr lang="it-IT" sz="18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>
              <a:defRPr/>
            </a:pP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Questo significa gestire le dinamiche del sistema “come se” fossero:</a:t>
            </a:r>
          </a:p>
          <a:p>
            <a:pPr>
              <a:defRPr/>
            </a:pPr>
            <a:endParaRPr lang="it-IT" sz="18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Isolabili su aree locali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Dipendenti da sequenze lineari causa-effetto</a:t>
            </a:r>
          </a:p>
          <a:p>
            <a:pPr marL="285750" indent="-285750">
              <a:buFont typeface="Arial"/>
              <a:buChar char="•"/>
              <a:defRPr/>
            </a:pP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Computabili</a:t>
            </a:r>
          </a:p>
          <a:p>
            <a:pPr marL="285750" indent="-285750">
              <a:buFont typeface="Arial"/>
              <a:buChar char="•"/>
              <a:defRPr/>
            </a:pPr>
            <a:endParaRPr lang="it-IT" sz="18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>
              <a:defRPr/>
            </a:pPr>
            <a:r>
              <a:rPr lang="it-IT" sz="20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Come tutte le approssimazioni, a volte può funzionare, ma altre no.</a:t>
            </a:r>
            <a:endParaRPr lang="it-IT" sz="20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marL="0" indent="0" eaLnBrk="1" hangingPunct="1"/>
            <a:endParaRPr lang="it-IT" sz="18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eaLnBrk="0" hangingPunct="0">
              <a:defRPr/>
            </a:pPr>
            <a:endParaRPr lang="it-IT" sz="1400" b="1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542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LINEARIZZAZIONE: COMODA E RISCHIOSA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4697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12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74759" name="Rettangolo 1"/>
          <p:cNvSpPr>
            <a:spLocks noChangeArrowheads="1"/>
          </p:cNvSpPr>
          <p:nvPr/>
        </p:nvSpPr>
        <p:spPr bwMode="auto">
          <a:xfrm>
            <a:off x="465139" y="1150938"/>
            <a:ext cx="7751762" cy="5139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>
              <a:defRPr/>
            </a:pP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Se un sistema è un insieme di parti che si influenzano reciprocamente, si può parlare di sistemi più o meno complessi facendo riferimento:</a:t>
            </a:r>
          </a:p>
          <a:p>
            <a:pPr>
              <a:defRPr/>
            </a:pPr>
            <a:endParaRPr lang="it-IT" sz="18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lvl="1">
              <a:buFont typeface="Arial" charset="0"/>
              <a:buChar char="•"/>
              <a:defRPr/>
            </a:pP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al numero di </a:t>
            </a:r>
            <a:r>
              <a:rPr lang="it-IT" sz="1800" b="1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connessioni</a:t>
            </a: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 / influenze presenti nel sistema. Più connessioni = più influenze reciproche = più complessità</a:t>
            </a:r>
          </a:p>
          <a:p>
            <a:pPr lvl="1">
              <a:buFont typeface="Arial" charset="0"/>
              <a:buChar char="•"/>
              <a:defRPr/>
            </a:pPr>
            <a:endParaRPr lang="it-IT" sz="18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lvl="1">
              <a:buFont typeface="Arial" charset="0"/>
              <a:buChar char="•"/>
              <a:defRPr/>
            </a:pP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alla </a:t>
            </a:r>
            <a:r>
              <a:rPr lang="it-IT" sz="1800" b="1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varietà </a:t>
            </a: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dei componenti del sistema e al modo in cui tutta questa varietà interagisce</a:t>
            </a:r>
          </a:p>
          <a:p>
            <a:pPr lvl="1">
              <a:buFont typeface="Arial" charset="0"/>
              <a:buChar char="•"/>
              <a:defRPr/>
            </a:pPr>
            <a:endParaRPr lang="it-IT" sz="18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lvl="1">
              <a:buFont typeface="Arial" charset="0"/>
              <a:buChar char="•"/>
              <a:defRPr/>
            </a:pP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alla </a:t>
            </a:r>
            <a:r>
              <a:rPr lang="it-IT" sz="1800" b="1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gerarchia</a:t>
            </a: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 interna dei componenti del sistema (nell’organismo umano le cellule, gli organi e I sistemi di organi). Queste gerarchie aumentano la varietà delle connessioni/influenze.</a:t>
            </a:r>
          </a:p>
          <a:p>
            <a:pPr lvl="1">
              <a:buFont typeface="Arial" charset="0"/>
              <a:buChar char="•"/>
              <a:defRPr/>
            </a:pPr>
            <a:endParaRPr lang="it-IT" sz="18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lvl="1">
              <a:buFont typeface="Arial" charset="0"/>
              <a:buChar char="•"/>
              <a:defRPr/>
            </a:pP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alla linearità (prevedibile) o non linearità (non prevedibile) delle interazioni di un sistema complesso</a:t>
            </a:r>
          </a:p>
          <a:p>
            <a:pPr eaLnBrk="0" hangingPunct="0">
              <a:defRPr/>
            </a:pPr>
            <a:endParaRPr lang="it-IT" sz="1600" b="1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eaLnBrk="0" hangingPunct="0">
              <a:defRPr/>
            </a:pPr>
            <a:endParaRPr lang="it-IT" sz="1400" b="1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542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Poco o tanto, I sistemi sono complessi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929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AD4572C9-6B85-6A4C-8D06-A357BD86DF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" y="1511300"/>
            <a:ext cx="5173075" cy="3975100"/>
          </a:xfrm>
          <a:prstGeom prst="rect">
            <a:avLst/>
          </a:prstGeom>
        </p:spPr>
      </p:pic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13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542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Gerarchie di sistemi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9" name="Rettangolo 1"/>
          <p:cNvSpPr>
            <a:spLocks noChangeArrowheads="1"/>
          </p:cNvSpPr>
          <p:nvPr/>
        </p:nvSpPr>
        <p:spPr bwMode="auto">
          <a:xfrm>
            <a:off x="5630274" y="3534013"/>
            <a:ext cx="2815226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endParaRPr lang="it-IT" sz="18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r>
              <a:rPr lang="it-IT" sz="1800" dirty="0">
                <a:solidFill>
                  <a:srgbClr val="000000"/>
                </a:solidFill>
                <a:latin typeface="Trebuchet MS"/>
                <a:cs typeface="Trebuchet MS"/>
              </a:rPr>
              <a:t>Così gli atomi si combinano in molecole, le molecole formano cellule,  le cellule si combinano per formare i tessuti, i tessuti per formare gli organi e gli organi per formare gli organismi. </a:t>
            </a:r>
          </a:p>
          <a:p>
            <a:pPr eaLnBrk="0" hangingPunct="0">
              <a:defRPr/>
            </a:pPr>
            <a:endParaRPr lang="it-IT" sz="1600" b="1" dirty="0">
              <a:solidFill>
                <a:srgbClr val="000000"/>
              </a:solidFill>
              <a:latin typeface="Trebuchet MS"/>
              <a:cs typeface="Trebuchet MS"/>
            </a:endParaRPr>
          </a:p>
        </p:txBody>
      </p:sp>
      <p:sp>
        <p:nvSpPr>
          <p:cNvPr id="11" name="Rettangolo 1">
            <a:extLst>
              <a:ext uri="{FF2B5EF4-FFF2-40B4-BE49-F238E27FC236}">
                <a16:creationId xmlns:a16="http://schemas.microsoft.com/office/drawing/2014/main" id="{197F932C-EA42-BC4E-BB00-624CADBB16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1372" y="812324"/>
            <a:ext cx="2603205" cy="307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it-IT" sz="16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  <a:defRPr/>
            </a:pPr>
            <a:endParaRPr lang="it-IT" sz="16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r>
              <a:rPr lang="it-IT" sz="1600" dirty="0">
                <a:solidFill>
                  <a:srgbClr val="000000"/>
                </a:solidFill>
                <a:latin typeface="Trebuchet MS"/>
                <a:cs typeface="Trebuchet MS"/>
              </a:rPr>
              <a:t>Uno degli elementi fondamentali dell'organizzazione negli organismi viventi è la sua natura gerarchica, ovvero l'esistenza di più livelli di sistema all'interno di ogni sistema più ampio. </a:t>
            </a:r>
          </a:p>
          <a:p>
            <a:endParaRPr lang="it-IT" sz="18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eaLnBrk="0" hangingPunct="0">
              <a:defRPr/>
            </a:pPr>
            <a:endParaRPr lang="it-IT" sz="1600" b="1" dirty="0">
              <a:solidFill>
                <a:srgbClr val="000000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55508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14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74759" name="Rettangolo 1"/>
          <p:cNvSpPr>
            <a:spLocks noChangeArrowheads="1"/>
          </p:cNvSpPr>
          <p:nvPr/>
        </p:nvSpPr>
        <p:spPr bwMode="auto">
          <a:xfrm>
            <a:off x="457200" y="993775"/>
            <a:ext cx="7751762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it-IT" sz="1600" dirty="0">
                <a:solidFill>
                  <a:schemeClr val="tx1">
                    <a:lumMod val="50000"/>
                  </a:schemeClr>
                </a:solidFill>
                <a:latin typeface="Trebuchet MS"/>
                <a:cs typeface="Trebuchet MS"/>
              </a:rPr>
              <a:t>Una caratteristica dei sistemi complessi è data dal fatto che dentro a ognuno di essi esistono diverse catene di retroazione, ovvero l’output di una o più parti del sistema «tornano indietro» e diventano input di altre parti del sistema: il feedback.</a:t>
            </a:r>
          </a:p>
          <a:p>
            <a:pPr>
              <a:defRPr/>
            </a:pPr>
            <a:endParaRPr lang="it-IT" sz="16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1600" dirty="0">
                <a:solidFill>
                  <a:schemeClr val="tx1">
                    <a:lumMod val="50000"/>
                  </a:schemeClr>
                </a:solidFill>
                <a:latin typeface="Trebuchet MS"/>
                <a:cs typeface="Trebuchet MS"/>
              </a:rPr>
              <a:t>Il feedback è considerato positivo se accresce l’output del sottosistema in cui entra, viceversa è considerato negativo.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16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1600" dirty="0">
                <a:solidFill>
                  <a:schemeClr val="tx1">
                    <a:lumMod val="50000"/>
                  </a:schemeClr>
                </a:solidFill>
                <a:latin typeface="Trebuchet MS"/>
                <a:cs typeface="Trebuchet MS"/>
              </a:rPr>
              <a:t>E’ proprio l’esistenza di questi feedback che rende impossibile calcolare in modo lineare quale sarà lo stato complessivo del sistema in un determinato istante</a:t>
            </a:r>
          </a:p>
          <a:p>
            <a:pPr eaLnBrk="0" hangingPunct="0">
              <a:defRPr/>
            </a:pPr>
            <a:endParaRPr lang="it-IT" sz="1400" b="1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542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E’ TUTTA UNA QUESTIONE DI RETROAZIONE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497E4D43-F4B9-2649-8C39-198917B3FE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231" y="3866654"/>
            <a:ext cx="4089400" cy="234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62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F16F380-E76E-A247-995E-23B4AEF32546}" type="slidenum">
              <a:rPr lang="it-IT" sz="1200">
                <a:solidFill>
                  <a:srgbClr val="898989"/>
                </a:solidFill>
              </a:rPr>
              <a:pPr/>
              <a:t>15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596900" y="14605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74759" name="Rettangolo 1"/>
          <p:cNvSpPr>
            <a:spLocks noChangeArrowheads="1"/>
          </p:cNvSpPr>
          <p:nvPr/>
        </p:nvSpPr>
        <p:spPr bwMode="auto">
          <a:xfrm>
            <a:off x="465138" y="1150938"/>
            <a:ext cx="782478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</p:txBody>
      </p:sp>
      <p:sp>
        <p:nvSpPr>
          <p:cNvPr id="32773" name="CasellaDiTesto 2"/>
          <p:cNvSpPr txBox="1">
            <a:spLocks noChangeArrowheads="1"/>
          </p:cNvSpPr>
          <p:nvPr/>
        </p:nvSpPr>
        <p:spPr bwMode="auto">
          <a:xfrm>
            <a:off x="457199" y="520700"/>
            <a:ext cx="638386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z="2600" spc="100" dirty="0">
                <a:solidFill>
                  <a:srgbClr val="38AEFF"/>
                </a:solidFill>
                <a:latin typeface="Bebas Neue" charset="0"/>
                <a:cs typeface="Bebas Neue" charset="0"/>
              </a:rPr>
              <a:t>Un sistema è chiuso e aperto</a:t>
            </a:r>
          </a:p>
        </p:txBody>
      </p:sp>
      <p:sp>
        <p:nvSpPr>
          <p:cNvPr id="45062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4506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474663" y="1455738"/>
            <a:ext cx="7653337" cy="467820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Un elemento che caratterizza i sistemi complessi non lineari è il fatto che sono</a:t>
            </a:r>
          </a:p>
          <a:p>
            <a:pPr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APERTI sul piano strutturale: scambiano continuamente materia, energia e informazione con il contesto di cui sono parte..</a:t>
            </a:r>
          </a:p>
          <a:p>
            <a:pPr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CHIUSI sul piano organizzativo:  tutto ciò che «entra» nel sistema viene utilizzato per ricostituire e far crescere il sistema stesso. Ciò che non serve è respinto oppure espulso. </a:t>
            </a:r>
          </a:p>
          <a:p>
            <a:pPr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Se uno o entrambi questi processi vengono ostacolati o impediti, anche il sistema entra in uno stato di crisi e non può continuare ad esistere.</a:t>
            </a:r>
          </a:p>
          <a:p>
            <a:pPr>
              <a:defRPr/>
            </a:pPr>
            <a:endParaRPr lang="it-IT" sz="1800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D0F0A9A5-400A-C44C-9C3D-DD98A9D1E2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397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F16F380-E76E-A247-995E-23B4AEF32546}" type="slidenum">
              <a:rPr lang="it-IT" sz="1200">
                <a:solidFill>
                  <a:srgbClr val="898989"/>
                </a:solidFill>
              </a:rPr>
              <a:pPr/>
              <a:t>16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596900" y="14605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74759" name="Rettangolo 1"/>
          <p:cNvSpPr>
            <a:spLocks noChangeArrowheads="1"/>
          </p:cNvSpPr>
          <p:nvPr/>
        </p:nvSpPr>
        <p:spPr bwMode="auto">
          <a:xfrm>
            <a:off x="465138" y="1150938"/>
            <a:ext cx="782478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</p:txBody>
      </p:sp>
      <p:sp>
        <p:nvSpPr>
          <p:cNvPr id="32773" name="CasellaDiTesto 2"/>
          <p:cNvSpPr txBox="1">
            <a:spLocks noChangeArrowheads="1"/>
          </p:cNvSpPr>
          <p:nvPr/>
        </p:nvSpPr>
        <p:spPr bwMode="auto">
          <a:xfrm>
            <a:off x="457199" y="520700"/>
            <a:ext cx="638386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z="2600" spc="100" dirty="0">
                <a:solidFill>
                  <a:srgbClr val="38AEFF"/>
                </a:solidFill>
                <a:latin typeface="Bebas Neue" charset="0"/>
                <a:cs typeface="Bebas Neue" charset="0"/>
              </a:rPr>
              <a:t>Ogni sistema ha dei confini</a:t>
            </a:r>
          </a:p>
        </p:txBody>
      </p:sp>
      <p:sp>
        <p:nvSpPr>
          <p:cNvPr id="45062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4506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457199" y="1848168"/>
            <a:ext cx="7653337" cy="37856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L’apertura/chiusura del sistema assieme agli altri requisiti definiscono i CONFINI del sistema.</a:t>
            </a:r>
          </a:p>
          <a:p>
            <a:pPr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I confini non sono tanto strutture di separazione, quanto di interfaccia tra il sistema e il contesto di appartenenza: definiscono uno </a:t>
            </a:r>
            <a:r>
              <a:rPr lang="it-IT" sz="2000" b="1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spazio interno</a:t>
            </a: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 in cui valgono </a:t>
            </a:r>
            <a:r>
              <a:rPr lang="it-IT" sz="2000" b="1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regole </a:t>
            </a: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specifiche che invece non valgono al di fuori di essi; e contemporaneamente regolano i processi di scambio in/out.</a:t>
            </a:r>
          </a:p>
          <a:p>
            <a:pPr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I confini non devono necessariamente essere materiali (come nel caso dei sistemi viventi): possono essere culturali, legali, sociali ecc.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3EBABCEF-E0E7-ED48-BA83-65ADF1AFD3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528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17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74759" name="Rettangolo 1"/>
          <p:cNvSpPr>
            <a:spLocks noChangeArrowheads="1"/>
          </p:cNvSpPr>
          <p:nvPr/>
        </p:nvSpPr>
        <p:spPr bwMode="auto">
          <a:xfrm>
            <a:off x="465139" y="979485"/>
            <a:ext cx="7739062" cy="572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r>
              <a:rPr lang="it-IT" sz="1800" dirty="0">
                <a:solidFill>
                  <a:srgbClr val="000000"/>
                </a:solidFill>
                <a:latin typeface="Trebuchet MS"/>
                <a:cs typeface="Trebuchet MS"/>
              </a:rPr>
              <a:t>Dalla non-linearità di interazione tra le componenti di un sistema scaturisce l’attitudine di questo a esibire proprietà inspiegabili sulla base delle leggi che governano le singole componenti stesse:</a:t>
            </a:r>
          </a:p>
          <a:p>
            <a:endParaRPr lang="it-IT" sz="18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r>
              <a:rPr lang="it-IT" sz="1800" dirty="0">
                <a:solidFill>
                  <a:srgbClr val="000000"/>
                </a:solidFill>
                <a:latin typeface="Trebuchet MS"/>
                <a:cs typeface="Trebuchet MS"/>
              </a:rPr>
              <a:t>         « </a:t>
            </a:r>
            <a:r>
              <a:rPr lang="it-IT" sz="1800" i="1" dirty="0">
                <a:solidFill>
                  <a:srgbClr val="000000"/>
                </a:solidFill>
                <a:latin typeface="Trebuchet MS"/>
                <a:cs typeface="Trebuchet MS"/>
              </a:rPr>
              <a:t>Il comportamento emergente di un sistema è dovuto alla non-linearità. </a:t>
            </a:r>
          </a:p>
          <a:p>
            <a:endParaRPr lang="it-IT" sz="1800" i="1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r>
              <a:rPr lang="it-IT" sz="1800" i="1" dirty="0">
                <a:solidFill>
                  <a:srgbClr val="000000"/>
                </a:solidFill>
                <a:latin typeface="Trebuchet MS"/>
                <a:cs typeface="Trebuchet MS"/>
              </a:rPr>
              <a:t>Le proprietà di un sistema lineare sono infatti additive: l’effetto di un insieme di elementi è la somma degli effetti considerati separatamente, e nell’insieme non appaiono nuove proprietà che non siano già presenti nei singoli elementi. </a:t>
            </a:r>
          </a:p>
          <a:p>
            <a:endParaRPr lang="it-IT" sz="1800" i="1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r>
              <a:rPr lang="it-IT" sz="1800" i="1" dirty="0">
                <a:solidFill>
                  <a:srgbClr val="000000"/>
                </a:solidFill>
                <a:latin typeface="Trebuchet MS"/>
                <a:cs typeface="Trebuchet MS"/>
              </a:rPr>
              <a:t>Ma se vi sono termini/elementi combinati, che dipendono gli uni dagli altri, allora il complesso è diverso dalla somma delle parti e compaiono effetti nuovi.”</a:t>
            </a:r>
            <a:r>
              <a:rPr lang="it-IT" sz="1800" i="1" dirty="0">
                <a:latin typeface="Trebuchet MS"/>
                <a:cs typeface="Trebuchet MS"/>
              </a:rPr>
              <a:t>	</a:t>
            </a:r>
          </a:p>
          <a:p>
            <a:endParaRPr lang="it-IT" sz="1800" i="1" dirty="0">
              <a:latin typeface="Trebuchet MS"/>
              <a:cs typeface="Trebuchet MS"/>
            </a:endParaRPr>
          </a:p>
          <a:p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cs typeface="Trebuchet MS"/>
              </a:rPr>
              <a:t>Esempi: Una squadra  non è la somma dei giocatori, la competitività di un’azienda non è la somma della competitività dei collaboratori</a:t>
            </a:r>
          </a:p>
          <a:p>
            <a:pPr eaLnBrk="0" hangingPunct="0">
              <a:defRPr/>
            </a:pPr>
            <a:endParaRPr lang="it-IT" sz="1400" b="1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542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Proprietà emergenti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269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18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7086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Per capirci meglio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6D548FCC-C056-774C-B812-E4971F8192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100" y="1168400"/>
            <a:ext cx="2794019" cy="3576637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D13E960-2DAA-0E47-ABE8-A455A329EC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82593" y="3857624"/>
            <a:ext cx="4307426" cy="249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0339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19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7086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Per capirci meglio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6D548FCC-C056-774C-B812-E4971F8192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100" y="1168400"/>
            <a:ext cx="2794019" cy="3576637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EF39A3B2-9A82-374A-9D5C-EF6347236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19" y="1036140"/>
            <a:ext cx="5321281" cy="518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L’organizzazione e la flessibilità  non è nelle singole formiche, che hanno comportamenti possibili molto limitati  e deterministici</a:t>
            </a:r>
          </a:p>
          <a:p>
            <a:pPr eaLnBrk="1" hangingPunct="1"/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eaLnBrk="1" hangingPunct="1"/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L’organizzazione emerge:</a:t>
            </a:r>
          </a:p>
          <a:p>
            <a:pPr eaLnBrk="1" hangingPunct="1"/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Dalle innumerevoli relazioni tra le formiche, (soggette a retroazioni interne)  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Dalla gerarchia tra i componenti,  che aumenta la varietà delle interazioni possibili.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Dall’accoppiamento strutturale e dai  feedback con l’ambiente esterno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A6BF1F8-BE7D-844A-B9B0-A4A1D99AB886}"/>
              </a:ext>
            </a:extLst>
          </p:cNvPr>
          <p:cNvSpPr txBox="1"/>
          <p:nvPr/>
        </p:nvSpPr>
        <p:spPr>
          <a:xfrm>
            <a:off x="501650" y="5090259"/>
            <a:ext cx="28829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L’organizzazione e l’efficacia del sistema formicaio  emerge  dalla rete di relazioni</a:t>
            </a:r>
          </a:p>
          <a:p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343708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4"/>
          <p:cNvSpPr txBox="1">
            <a:spLocks noChangeArrowheads="1"/>
          </p:cNvSpPr>
          <p:nvPr/>
        </p:nvSpPr>
        <p:spPr bwMode="auto">
          <a:xfrm>
            <a:off x="609600" y="279400"/>
            <a:ext cx="6921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z="3200" b="1" spc="100" dirty="0">
                <a:solidFill>
                  <a:srgbClr val="38AEFF"/>
                </a:solidFill>
                <a:latin typeface="Bebas Neue Regular" panose="00000500000000000000" pitchFamily="50" charset="0"/>
                <a:cs typeface="Bebas Neue" charset="0"/>
              </a:rPr>
              <a:t>Il pensiero sistemico</a:t>
            </a:r>
            <a:endParaRPr lang="it-IT" sz="32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>
              <a:lnSpc>
                <a:spcPct val="50000"/>
              </a:lnSpc>
              <a:defRPr/>
            </a:pPr>
            <a:endParaRPr lang="it-IT" sz="1600" dirty="0">
              <a:solidFill>
                <a:schemeClr val="tx1">
                  <a:lumMod val="75000"/>
                </a:schemeClr>
              </a:solidFill>
              <a:latin typeface="RotisSansSerif" charset="0"/>
              <a:cs typeface="RotisSansSerif" charset="0"/>
            </a:endParaRPr>
          </a:p>
          <a:p>
            <a:pPr>
              <a:defRPr/>
            </a:pPr>
            <a:r>
              <a:rPr lang="it-IT" sz="2000" dirty="0">
                <a:solidFill>
                  <a:srgbClr val="800000"/>
                </a:solidFill>
                <a:latin typeface="Georgia" charset="0"/>
              </a:rPr>
              <a:t>        </a:t>
            </a:r>
            <a:endParaRPr lang="it-IT" sz="1400" dirty="0">
              <a:solidFill>
                <a:srgbClr val="800000"/>
              </a:solidFill>
              <a:latin typeface="Georgia" charset="0"/>
            </a:endParaRPr>
          </a:p>
        </p:txBody>
      </p:sp>
      <p:pic>
        <p:nvPicPr>
          <p:cNvPr id="28674" name="Immagin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711200" y="1295400"/>
            <a:ext cx="79756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 panose="020B0703020202090204" pitchFamily="34" charset="0"/>
              </a:rPr>
              <a:t>Emerge nella comunità di biologi, evoluzionisti, fisici epistemologi, </a:t>
            </a:r>
            <a:r>
              <a:rPr lang="it-IT" sz="2000" dirty="0" err="1">
                <a:solidFill>
                  <a:schemeClr val="bg2">
                    <a:lumMod val="10000"/>
                  </a:schemeClr>
                </a:solidFill>
                <a:latin typeface="Trebuchet MS" panose="020B0703020202090204" pitchFamily="34" charset="0"/>
              </a:rPr>
              <a:t>neuroscienziati</a:t>
            </a: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 panose="020B0703020202090204" pitchFamily="34" charset="0"/>
              </a:rPr>
              <a:t>, scienziati cognitivi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 panose="020B070302020209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 panose="020B0703020202090204" pitchFamily="34" charset="0"/>
              </a:rPr>
              <a:t>Altamente interdisciplinare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 panose="020B070302020209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 panose="020B0703020202090204" pitchFamily="34" charset="0"/>
              </a:rPr>
              <a:t>Studio dei sistemi complessi adattivi e dei fenomeni emergenti ad essi associati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 panose="020B070302020209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 panose="020B0703020202090204" pitchFamily="34" charset="0"/>
              </a:rPr>
              <a:t>Con una modalità che è profondamente diversa dall’approccio deterministico lineare a cui siamo normalmente abituati</a:t>
            </a:r>
          </a:p>
          <a:p>
            <a:pPr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 panose="020B0703020202090204" pitchFamily="34" charset="0"/>
            </a:endParaRPr>
          </a:p>
          <a:p>
            <a:pPr>
              <a:defRPr/>
            </a:pPr>
            <a:endParaRPr lang="it-IT" sz="1800" dirty="0"/>
          </a:p>
          <a:p>
            <a:pPr>
              <a:defRPr/>
            </a:pPr>
            <a:endParaRPr lang="it-IT" sz="1800" dirty="0"/>
          </a:p>
        </p:txBody>
      </p:sp>
      <p:pic>
        <p:nvPicPr>
          <p:cNvPr id="9" name="Immagine 2">
            <a:extLst>
              <a:ext uri="{FF2B5EF4-FFF2-40B4-BE49-F238E27FC236}">
                <a16:creationId xmlns:a16="http://schemas.microsoft.com/office/drawing/2014/main" id="{E9768A56-97F2-5D49-A45D-54B1A886EB8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4073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20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7086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Per capirci meglio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7D13E960-2DAA-0E47-ABE8-A455A329EC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100" y="1229370"/>
            <a:ext cx="3373132" cy="1956744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BDCFFDDD-C770-EE4A-9D0F-5032207D7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5132" y="1168400"/>
            <a:ext cx="4523094" cy="518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it-IT" sz="1800" dirty="0">
                <a:solidFill>
                  <a:srgbClr val="000000"/>
                </a:solidFill>
                <a:latin typeface="Trebuchet MS"/>
                <a:cs typeface="Trebuchet MS"/>
              </a:rPr>
              <a:t>L’intelligenza non è nei singoli neuroni. Nessun neurone è intelligente</a:t>
            </a:r>
          </a:p>
          <a:p>
            <a:pPr eaLnBrk="1" hangingPunct="1"/>
            <a:endParaRPr lang="it-IT" sz="18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eaLnBrk="1" hangingPunct="1"/>
            <a:endParaRPr lang="it-IT" sz="18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eaLnBrk="1" hangingPunct="1"/>
            <a:r>
              <a:rPr lang="it-IT" sz="1800" dirty="0">
                <a:solidFill>
                  <a:srgbClr val="000000"/>
                </a:solidFill>
                <a:latin typeface="Trebuchet MS"/>
                <a:cs typeface="Trebuchet MS"/>
              </a:rPr>
              <a:t>L’intelligenza, il fenomeno della mente, emerge :</a:t>
            </a:r>
          </a:p>
          <a:p>
            <a:pPr eaLnBrk="1" hangingPunct="1"/>
            <a:endParaRPr lang="it-IT" sz="18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rgbClr val="000000"/>
                </a:solidFill>
                <a:latin typeface="Trebuchet MS"/>
                <a:cs typeface="Trebuchet MS"/>
              </a:rPr>
              <a:t>Dalle interazioni dei neuroni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endParaRPr lang="it-IT" sz="18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rgbClr val="000000"/>
                </a:solidFill>
                <a:latin typeface="Trebuchet MS"/>
                <a:cs typeface="Trebuchet MS"/>
              </a:rPr>
              <a:t>Dall’accoppiamento strutturale e dai  feedback con l’ambiente</a:t>
            </a:r>
          </a:p>
          <a:p>
            <a:pPr eaLnBrk="1" hangingPunct="1"/>
            <a:endParaRPr lang="it-IT" sz="18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eaLnBrk="1" hangingPunct="1"/>
            <a:endParaRPr lang="it-IT" sz="18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eaLnBrk="1" hangingPunct="1"/>
            <a:r>
              <a:rPr lang="it-IT" sz="1800" b="1" dirty="0">
                <a:solidFill>
                  <a:srgbClr val="000000"/>
                </a:solidFill>
                <a:latin typeface="Trebuchet MS"/>
                <a:cs typeface="Trebuchet MS"/>
              </a:rPr>
              <a:t>Unità semplici </a:t>
            </a:r>
            <a:r>
              <a:rPr lang="it-IT" sz="1800" dirty="0">
                <a:solidFill>
                  <a:srgbClr val="000000"/>
                </a:solidFill>
                <a:latin typeface="Trebuchet MS"/>
                <a:cs typeface="Trebuchet MS"/>
              </a:rPr>
              <a:t>=neuroni</a:t>
            </a:r>
          </a:p>
          <a:p>
            <a:pPr eaLnBrk="1" hangingPunct="1"/>
            <a:r>
              <a:rPr lang="it-IT" sz="1800" b="1" dirty="0">
                <a:solidFill>
                  <a:srgbClr val="000000"/>
                </a:solidFill>
                <a:latin typeface="Trebuchet MS"/>
                <a:cs typeface="Trebuchet MS"/>
              </a:rPr>
              <a:t>Connessioni complesse  e </a:t>
            </a:r>
            <a:r>
              <a:rPr lang="it-IT" sz="1800" dirty="0">
                <a:solidFill>
                  <a:srgbClr val="000000"/>
                </a:solidFill>
                <a:latin typeface="Trebuchet MS"/>
                <a:cs typeface="Trebuchet MS"/>
              </a:rPr>
              <a:t>interazioni dinamiche che portano  informazione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6D0FBD38-EBE5-EE4E-A88A-C8E6F7B2AA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100" y="3374130"/>
            <a:ext cx="2554030" cy="291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30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8B824C-250B-194F-8299-B646E3F96589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Gill Sans MT" charset="0"/>
                <a:ea typeface="MS PGothic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Gill Sans MT" charset="0"/>
              <a:ea typeface="MS PGothic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Georgia" charset="0"/>
              <a:ea typeface="MS PGothic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20700" y="1168400"/>
            <a:ext cx="4492171" cy="3028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EEECE1">
                  <a:lumMod val="10000"/>
                </a:srgbClr>
              </a:solidFill>
              <a:effectLst/>
              <a:uLnTx/>
              <a:uFillTx/>
              <a:latin typeface="Trebuchet MS"/>
              <a:ea typeface="MS PGothic" charset="0"/>
              <a:cs typeface="Trebuchet M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2000" dirty="0">
                <a:solidFill>
                  <a:srgbClr val="EEECE1">
                    <a:lumMod val="10000"/>
                  </a:srgbClr>
                </a:solidFill>
                <a:latin typeface="Trebuchet MS"/>
                <a:cs typeface="Trebuchet MS"/>
              </a:rPr>
              <a:t>P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er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Bateson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 la mente non è un’entità localizzabile in un organismo individuale (scatola cranica, personalità, anima, …) ma un processo interattivo, “una danza di parti interagenti”: dove l’unità evolutiva non è un organismo ma “l’organismo-nel-suo-ambiente”.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EEECE1">
                  <a:lumMod val="10000"/>
                </a:srgbClr>
              </a:solidFill>
              <a:effectLst/>
              <a:uLnTx/>
              <a:uFillTx/>
              <a:latin typeface="Trebuchet MS"/>
              <a:ea typeface="MS PGothic" charset="0"/>
              <a:cs typeface="Trebuchet M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Lo stesso tema ritorna nel concetto dell’accoppiamento strutturale ambiente organismo di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Maturana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 e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EEECE1">
                    <a:lumMod val="10000"/>
                  </a:srgbClr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Varela</a:t>
            </a: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EEECE1">
                  <a:lumMod val="10000"/>
                </a:srgbClr>
              </a:solidFill>
              <a:effectLst/>
              <a:uLnTx/>
              <a:uFillTx/>
              <a:latin typeface="Trebuchet MS"/>
              <a:ea typeface="MS PGothic" charset="0"/>
              <a:cs typeface="Trebuchet M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EEECE1">
                  <a:lumMod val="10000"/>
                </a:srgbClr>
              </a:solidFill>
              <a:effectLst/>
              <a:uLnTx/>
              <a:uFillTx/>
              <a:latin typeface="Trebuchet MS"/>
              <a:ea typeface="MS PGothic" charset="0"/>
              <a:cs typeface="Trebuchet M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EEECE1">
                  <a:lumMod val="10000"/>
                </a:srgbClr>
              </a:solidFill>
              <a:effectLst/>
              <a:uLnTx/>
              <a:uFillTx/>
              <a:latin typeface="Trebuchet MS"/>
              <a:ea typeface="MS PGothic" charset="0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7086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100" normalizeH="0" baseline="0" noProof="0" dirty="0">
                <a:ln>
                  <a:noFill/>
                </a:ln>
                <a:solidFill>
                  <a:srgbClr val="006AB3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 Neue"/>
                <a:ea typeface="MS PGothic" charset="0"/>
                <a:cs typeface="Bebas Neue"/>
              </a:rPr>
              <a:t>Evoluzione mente e Contesto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900" b="0" i="0" u="none" strike="noStrike" kern="1200" cap="none" spc="0" normalizeH="0" baseline="0" noProof="0">
                <a:ln>
                  <a:noFill/>
                </a:ln>
                <a:solidFill>
                  <a:srgbClr val="787878"/>
                </a:solidFill>
                <a:effectLst/>
                <a:uLnTx/>
                <a:uFillTx/>
                <a:latin typeface="RotisSansSerif" charset="0"/>
                <a:ea typeface="MS PGothic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figure1_structural-coupling.gif                                0004761Bresurrection                   C0485EED:">
            <a:extLst>
              <a:ext uri="{FF2B5EF4-FFF2-40B4-BE49-F238E27FC236}">
                <a16:creationId xmlns:a16="http://schemas.microsoft.com/office/drawing/2014/main" id="{0E8915BC-5A65-B949-9368-FBC5C2ACF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86425" y="1460500"/>
            <a:ext cx="24923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36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8B824C-250B-194F-8299-B646E3F96589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Gill Sans MT" charset="0"/>
                <a:ea typeface="MS PGothic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Gill Sans MT" charset="0"/>
              <a:ea typeface="MS PGothic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Georgia" charset="0"/>
              <a:ea typeface="MS PGothic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>
              <a:ln>
                <a:noFill/>
              </a:ln>
              <a:solidFill>
                <a:srgbClr val="787878"/>
              </a:solidFill>
              <a:effectLst/>
              <a:uLnTx/>
              <a:uFillTx/>
              <a:latin typeface="Arial" charset="0"/>
              <a:ea typeface="MS PGothic" charset="0"/>
            </a:endParaRPr>
          </a:p>
        </p:txBody>
      </p:sp>
      <p:sp>
        <p:nvSpPr>
          <p:cNvPr id="74759" name="Rettangolo 1"/>
          <p:cNvSpPr>
            <a:spLocks noChangeArrowheads="1"/>
          </p:cNvSpPr>
          <p:nvPr/>
        </p:nvSpPr>
        <p:spPr bwMode="auto">
          <a:xfrm>
            <a:off x="3166140" y="758360"/>
            <a:ext cx="597786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787878">
                  <a:lumMod val="50000"/>
                </a:srgbClr>
              </a:solidFill>
              <a:effectLst/>
              <a:uLnTx/>
              <a:uFillTx/>
              <a:latin typeface="Trebuchet MS"/>
              <a:ea typeface="MS PGothic" charset="0"/>
              <a:cs typeface="Trebuchet M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La non-linearità è una caratteristica dei cosiddetti dei </a:t>
            </a:r>
            <a:r>
              <a:rPr kumimoji="0" lang="it-IT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sistemi adattivi complessi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 o CAS (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complex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adaptive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systems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,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J.Holland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): cioè sistemi complessi in grado di adattarsi e cambiare in seguito all'esperienza, come ad esempio gli organismi viventi, caratterizzati dalla capacità di evoluzione: cellule, organismi, animali, uomini, organizzazioni, società, politiche, culture 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MS PGothic" charset="0"/>
              <a:cs typeface="Trebuchet M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MS PGothic" charset="0"/>
              <a:cs typeface="Trebuchet M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All'interno di questo filone di ricerca si sono mosse anche le  «scienze umane», tentando di introdurre la teoria della complessità all'interno del loro paradigma teorico, attraverso l'introduzione dei concetti di </a:t>
            </a: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auto-organizzazione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, non linearità, </a:t>
            </a: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eco-organizzazione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 (termine caro a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Bateson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 e </a:t>
            </a:r>
            <a:r>
              <a:rPr kumimoji="0" lang="it-IT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Morin</a:t>
            </a:r>
            <a:r>
              <a:rPr kumimoji="0" lang="it-IT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) e </a:t>
            </a:r>
            <a:r>
              <a:rPr kumimoji="0" lang="it-IT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comportamento emergente.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1" i="0" u="none" strike="noStrike" kern="1200" cap="none" spc="0" normalizeH="0" baseline="0" noProof="0" dirty="0">
              <a:ln>
                <a:noFill/>
              </a:ln>
              <a:solidFill>
                <a:srgbClr val="787878">
                  <a:lumMod val="50000"/>
                </a:srgbClr>
              </a:solidFill>
              <a:effectLst/>
              <a:uLnTx/>
              <a:uFillTx/>
              <a:latin typeface="Trebuchet MS"/>
              <a:ea typeface="MS PGothic" charset="0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542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100" normalizeH="0" baseline="0" noProof="0" dirty="0">
                <a:ln>
                  <a:noFill/>
                </a:ln>
                <a:solidFill>
                  <a:srgbClr val="006AB3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 Neue"/>
                <a:ea typeface="MS PGothic" charset="0"/>
                <a:cs typeface="Bebas Neue"/>
              </a:rPr>
              <a:t>Sistemi adattivi complessi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900" b="0" i="0" u="none" strike="noStrike" kern="1200" cap="none" spc="0" normalizeH="0" baseline="0" noProof="0">
                <a:ln>
                  <a:noFill/>
                </a:ln>
                <a:solidFill>
                  <a:srgbClr val="787878"/>
                </a:solidFill>
                <a:effectLst/>
                <a:uLnTx/>
                <a:uFillTx/>
                <a:latin typeface="RotisSansSerif" charset="0"/>
                <a:ea typeface="MS PGothic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magine 9" descr="sistema_immunitario_adattiv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98462" y="2112963"/>
            <a:ext cx="431800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85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8B824C-250B-194F-8299-B646E3F96589}" type="slidenum">
              <a:rPr kumimoji="0" lang="it-IT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Gill Sans MT" charset="0"/>
                <a:ea typeface="MS PGothic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Gill Sans MT" charset="0"/>
              <a:ea typeface="MS PGothic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Georgia" charset="0"/>
              <a:ea typeface="MS PGothic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20700" y="1333500"/>
            <a:ext cx="73914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Il contesto pone continuamente nuove sfide sempre più complesse, a cui un sistema – per restare tale- deve rispondere con schemi di complessità almeno pari a quella delle perturbazioni che provengono dall’esterno.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MS PGothic" charset="0"/>
              <a:cs typeface="Trebuchet M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Un Sistema Intelligente è strutturato in modo tale da poter utilizzare il “disordine” per evolvere (cfr.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Piaget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,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Taleb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it-IT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/>
              <a:ea typeface="MS PGothic" charset="0"/>
              <a:cs typeface="Trebuchet M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Ciò significa che un Sistema Intelligente è fondato sul cambiamento e l’evoluzione : è un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Complex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 </a:t>
            </a:r>
            <a:r>
              <a:rPr kumimoji="0" lang="it-IT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Adaptive</a:t>
            </a:r>
            <a:r>
              <a:rPr kumimoji="0" lang="it-IT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/>
                <a:ea typeface="MS PGothic" charset="0"/>
                <a:cs typeface="Trebuchet MS"/>
              </a:rPr>
              <a:t> System (CAS)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600" b="0" i="0" u="none" strike="noStrike" kern="1200" cap="none" spc="0" normalizeH="0" baseline="0" noProof="0" dirty="0">
              <a:ln>
                <a:noFill/>
              </a:ln>
              <a:solidFill>
                <a:srgbClr val="787878"/>
              </a:solidFill>
              <a:effectLst/>
              <a:uLnTx/>
              <a:uFillTx/>
              <a:latin typeface="Trebuchet MS"/>
              <a:ea typeface="MS PGothic" charset="0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7086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100" normalizeH="0" baseline="0" noProof="0" dirty="0">
                <a:ln>
                  <a:noFill/>
                </a:ln>
                <a:solidFill>
                  <a:srgbClr val="006AB3">
                    <a:lumMod val="60000"/>
                    <a:lumOff val="40000"/>
                  </a:srgbClr>
                </a:solidFill>
                <a:effectLst/>
                <a:uLnTx/>
                <a:uFillTx/>
                <a:latin typeface="Bebas Neue"/>
                <a:ea typeface="MS PGothic" charset="0"/>
                <a:cs typeface="Bebas Neue"/>
              </a:rPr>
              <a:t>un sistema intelligente è fondato sul cambiamento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900" b="0" i="0" u="none" strike="noStrike" kern="1200" cap="none" spc="0" normalizeH="0" baseline="0" noProof="0">
                <a:ln>
                  <a:noFill/>
                </a:ln>
                <a:solidFill>
                  <a:srgbClr val="787878"/>
                </a:solidFill>
                <a:effectLst/>
                <a:uLnTx/>
                <a:uFillTx/>
                <a:latin typeface="RotisSansSerif" charset="0"/>
                <a:ea typeface="MS PGothic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926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24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20700" y="1333500"/>
            <a:ext cx="73914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sz="1600" dirty="0">
              <a:latin typeface="Trebuchet MS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7086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Crisi sistemica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/>
          <p:cNvSpPr/>
          <p:nvPr/>
        </p:nvSpPr>
        <p:spPr>
          <a:xfrm>
            <a:off x="552450" y="942975"/>
            <a:ext cx="7747000" cy="5272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1600" dirty="0"/>
          </a:p>
          <a:p>
            <a:r>
              <a:rPr lang="it-IT" sz="2000" dirty="0">
                <a:solidFill>
                  <a:srgbClr val="000000"/>
                </a:solidFill>
                <a:latin typeface="Arial"/>
                <a:cs typeface="Arial"/>
              </a:rPr>
              <a:t>Un sistema complesso può andare in crisi. </a:t>
            </a:r>
          </a:p>
          <a:p>
            <a:endParaRPr lang="it-IT" sz="20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it-IT" sz="2000" dirty="0">
                <a:latin typeface="Arial"/>
                <a:cs typeface="Arial"/>
              </a:rPr>
              <a:t>“</a:t>
            </a: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Crisi”: dalla parola greca </a:t>
            </a:r>
            <a:r>
              <a:rPr lang="it-IT" sz="2000" i="1" dirty="0" err="1">
                <a:solidFill>
                  <a:srgbClr val="000000"/>
                </a:solidFill>
                <a:latin typeface="Trebuchet MS"/>
                <a:cs typeface="Trebuchet MS"/>
              </a:rPr>
              <a:t>Krisis</a:t>
            </a: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, cioè decidere, separare, da radice indoeuropea *</a:t>
            </a:r>
            <a:r>
              <a:rPr lang="it-IT" sz="2000" dirty="0" err="1">
                <a:solidFill>
                  <a:srgbClr val="000000"/>
                </a:solidFill>
                <a:latin typeface="Trebuchet MS"/>
                <a:cs typeface="Trebuchet MS"/>
              </a:rPr>
              <a:t>krei</a:t>
            </a: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- ’setaccio’.</a:t>
            </a:r>
          </a:p>
          <a:p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Decisione a sua volta viene dal verbo latino </a:t>
            </a:r>
            <a:r>
              <a:rPr lang="it-IT" sz="2000" i="1" dirty="0">
                <a:solidFill>
                  <a:srgbClr val="000000"/>
                </a:solidFill>
                <a:latin typeface="Trebuchet MS"/>
                <a:cs typeface="Trebuchet MS"/>
              </a:rPr>
              <a:t>Decidere</a:t>
            </a: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, in origine “staccare”, “separare”.  </a:t>
            </a:r>
          </a:p>
          <a:p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Si ha crisi sistemica quando cambiamenti ad alcuni parametri interni o esterni al sistema pregiudicano i processi tra i suoi componenti rendendo incerto o impossibile il mantenimento del suo funzionamento dinamico. </a:t>
            </a:r>
          </a:p>
          <a:p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Quando una crisi sistemica non recede, porta a </a:t>
            </a:r>
            <a:r>
              <a:rPr lang="it-IT" sz="2000" b="1" dirty="0">
                <a:solidFill>
                  <a:srgbClr val="000000"/>
                </a:solidFill>
                <a:latin typeface="Trebuchet MS"/>
                <a:cs typeface="Trebuchet MS"/>
              </a:rPr>
              <a:t>punti di biforcazione </a:t>
            </a: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del sistema.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endParaRPr lang="it-IT" sz="16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37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 descr="crisi_opportunita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554" y="4499640"/>
            <a:ext cx="2975639" cy="1942084"/>
          </a:xfrm>
          <a:prstGeom prst="rect">
            <a:avLst/>
          </a:prstGeom>
        </p:spPr>
      </p:pic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25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20700" y="1333500"/>
            <a:ext cx="73914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sz="1600" dirty="0">
              <a:latin typeface="Trebuchet MS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7086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Biforcazioni e catastrofi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/>
          <p:cNvSpPr/>
          <p:nvPr/>
        </p:nvSpPr>
        <p:spPr>
          <a:xfrm>
            <a:off x="508000" y="1231774"/>
            <a:ext cx="7747000" cy="4041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1600" dirty="0"/>
          </a:p>
          <a:p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Si dice che si ha una biforcazione quando una piccola variazione dei parametri causa un cambiamento “qualitativo” del sistema, ovvero un cambiamento del numero dei punti di equilibrio o della loro natura. </a:t>
            </a:r>
          </a:p>
          <a:p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Tali cambiamenti possono anche portare a una “catastrofe”, cioè a una discontinuità totale del sistema. I valori per cui si hanno modifiche qualitative al sistema sono detti “valori critici”. </a:t>
            </a:r>
          </a:p>
          <a:p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Spesso nei sistemi dinamici o complessi l’esito </a:t>
            </a:r>
          </a:p>
          <a:p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di una biforcazione è altamente imprevedibile.  </a:t>
            </a:r>
          </a:p>
          <a:p>
            <a:pPr>
              <a:lnSpc>
                <a:spcPct val="120000"/>
              </a:lnSpc>
              <a:spcBef>
                <a:spcPct val="20000"/>
              </a:spcBef>
            </a:pPr>
            <a:endParaRPr lang="it-IT" sz="1600" dirty="0">
              <a:latin typeface="Arial" charset="0"/>
            </a:endParaRPr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E3C2D486-0EBB-0C4C-A8B6-B3C992B56E21}"/>
              </a:ext>
            </a:extLst>
          </p:cNvPr>
          <p:cNvSpPr/>
          <p:nvPr/>
        </p:nvSpPr>
        <p:spPr>
          <a:xfrm>
            <a:off x="5473434" y="6012160"/>
            <a:ext cx="6260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err="1">
                <a:solidFill>
                  <a:srgbClr val="111111"/>
                </a:solidFill>
                <a:latin typeface="open sans"/>
              </a:rPr>
              <a:t>wēi</a:t>
            </a:r>
            <a:endParaRPr lang="it-IT" dirty="0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5030DD76-6B76-E94B-957C-2B671D990390}"/>
              </a:ext>
            </a:extLst>
          </p:cNvPr>
          <p:cNvSpPr/>
          <p:nvPr/>
        </p:nvSpPr>
        <p:spPr>
          <a:xfrm>
            <a:off x="7291321" y="6012160"/>
            <a:ext cx="4667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111111"/>
                </a:solidFill>
                <a:latin typeface="open sans"/>
              </a:rPr>
              <a:t> </a:t>
            </a:r>
            <a:r>
              <a:rPr lang="it-IT" dirty="0" err="1">
                <a:solidFill>
                  <a:srgbClr val="111111"/>
                </a:solidFill>
                <a:latin typeface="open sans"/>
              </a:rPr>
              <a:t>jī</a:t>
            </a:r>
            <a:r>
              <a:rPr lang="it-IT" dirty="0">
                <a:solidFill>
                  <a:srgbClr val="111111"/>
                </a:solidFill>
                <a:latin typeface="open sans"/>
              </a:rPr>
              <a:t> 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1323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26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20700" y="1333500"/>
            <a:ext cx="73914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sz="1600" dirty="0">
              <a:latin typeface="Trebuchet MS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7086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Robusto? Meglio </a:t>
            </a:r>
            <a:r>
              <a:rPr lang="it-IT" spc="1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antifragile</a:t>
            </a:r>
            <a:endParaRPr lang="it-IT" spc="100" dirty="0">
              <a:solidFill>
                <a:schemeClr val="accent3">
                  <a:lumMod val="60000"/>
                  <a:lumOff val="40000"/>
                </a:schemeClr>
              </a:solidFill>
              <a:latin typeface="Bebas Neue"/>
              <a:cs typeface="Bebas Neue"/>
            </a:endParaRP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/>
          <p:cNvSpPr/>
          <p:nvPr/>
        </p:nvSpPr>
        <p:spPr>
          <a:xfrm>
            <a:off x="508000" y="1231774"/>
            <a:ext cx="7747000" cy="5488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1600" dirty="0"/>
          </a:p>
          <a:p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Un sistema in un certo contesto può essere definito</a:t>
            </a:r>
          </a:p>
          <a:p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Fragile – quando il suo </a:t>
            </a:r>
            <a:r>
              <a:rPr lang="it-IT" sz="2000" dirty="0" err="1">
                <a:solidFill>
                  <a:srgbClr val="000000"/>
                </a:solidFill>
                <a:latin typeface="Trebuchet MS"/>
                <a:cs typeface="Trebuchet MS"/>
              </a:rPr>
              <a:t>range</a:t>
            </a: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 di interazioni è limitato, la stabilità è bassa e le configurazioni interne non modificabili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Robusto- quando il </a:t>
            </a:r>
            <a:r>
              <a:rPr lang="it-IT" sz="2000" dirty="0" err="1">
                <a:solidFill>
                  <a:srgbClr val="000000"/>
                </a:solidFill>
                <a:latin typeface="Trebuchet MS"/>
                <a:cs typeface="Trebuchet MS"/>
              </a:rPr>
              <a:t>range</a:t>
            </a: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 di interazioni è limitato, la stabilità è forte e le configurazioni interne non modificabili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Resiliente – quando il </a:t>
            </a:r>
            <a:r>
              <a:rPr lang="it-IT" sz="2000" dirty="0" err="1">
                <a:solidFill>
                  <a:srgbClr val="000000"/>
                </a:solidFill>
                <a:latin typeface="Trebuchet MS"/>
                <a:cs typeface="Trebuchet MS"/>
              </a:rPr>
              <a:t>range</a:t>
            </a: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 di interazioni è ampio, la stabilità è forte e le configurazioni interne occasionalmente modificabili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000" dirty="0" err="1">
                <a:solidFill>
                  <a:srgbClr val="000000"/>
                </a:solidFill>
                <a:latin typeface="Trebuchet MS"/>
                <a:cs typeface="Trebuchet MS"/>
              </a:rPr>
              <a:t>Antifragile</a:t>
            </a: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 – quando il </a:t>
            </a:r>
            <a:r>
              <a:rPr lang="it-IT" sz="2000" dirty="0" err="1">
                <a:solidFill>
                  <a:srgbClr val="000000"/>
                </a:solidFill>
                <a:latin typeface="Trebuchet MS"/>
                <a:cs typeface="Trebuchet MS"/>
              </a:rPr>
              <a:t>range</a:t>
            </a: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 di interazioni è ampio, la stabilità è bassa e le configurazioni interne modificabili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8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t-IT" sz="18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endParaRPr lang="it-IT" sz="18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endParaRPr lang="it-IT" sz="16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98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900" b="0" i="0" u="none" strike="noStrike" kern="1200" cap="none" spc="0" normalizeH="0" baseline="0" noProof="0" dirty="0">
                <a:ln>
                  <a:noFill/>
                </a:ln>
                <a:solidFill>
                  <a:srgbClr val="787878"/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6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Bebas Neue" pitchFamily="34" charset="0"/>
                <a:ea typeface="MS PGothic" charset="0"/>
                <a:cs typeface="Georgia"/>
              </a:rPr>
              <a:t>Descrizione del sistema</a:t>
            </a:r>
          </a:p>
        </p:txBody>
      </p:sp>
      <p:sp>
        <p:nvSpPr>
          <p:cNvPr id="8" name="Rettangolo 7"/>
          <p:cNvSpPr/>
          <p:nvPr/>
        </p:nvSpPr>
        <p:spPr>
          <a:xfrm>
            <a:off x="683568" y="1412776"/>
            <a:ext cx="4248472" cy="45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lvl="0" indent="7938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35" normalizeH="0" baseline="0" noProof="0" dirty="0">
              <a:ln>
                <a:noFill/>
              </a:ln>
              <a:solidFill>
                <a:srgbClr val="787878"/>
              </a:solidFill>
              <a:effectLst/>
              <a:uLnTx/>
              <a:uFillTx/>
              <a:latin typeface="Trebuchet MS" pitchFamily="34" charset="0"/>
              <a:ea typeface="MS PGothic" charset="0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CC83FF1F-6D5D-E842-8F3F-7EA86F885B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506" y="1271588"/>
            <a:ext cx="8902494" cy="443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975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Descrizione del sistema</a:t>
            </a:r>
          </a:p>
        </p:txBody>
      </p:sp>
      <p:sp>
        <p:nvSpPr>
          <p:cNvPr id="8" name="Rettangolo 7"/>
          <p:cNvSpPr/>
          <p:nvPr/>
        </p:nvSpPr>
        <p:spPr>
          <a:xfrm>
            <a:off x="683568" y="1412776"/>
            <a:ext cx="4248472" cy="45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indent="7938" algn="just">
              <a:lnSpc>
                <a:spcPct val="150000"/>
              </a:lnSpc>
              <a:spcAft>
                <a:spcPts val="0"/>
              </a:spcAft>
            </a:pPr>
            <a:endParaRPr lang="en-US" spc="35" dirty="0">
              <a:latin typeface="Trebuchet MS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755576" y="1412776"/>
            <a:ext cx="7416824" cy="3157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indent="-34290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spc="7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Per </a:t>
            </a:r>
            <a:r>
              <a:rPr lang="en-US" sz="2000" spc="7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descrivere</a:t>
            </a:r>
            <a:r>
              <a:rPr lang="en-US" sz="2000" spc="7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adeguatamente</a:t>
            </a:r>
            <a:r>
              <a:rPr lang="en-US" sz="2000" spc="7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un </a:t>
            </a:r>
            <a:r>
              <a:rPr lang="en-US" sz="2000" spc="4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sistema</a:t>
            </a:r>
            <a:r>
              <a:rPr lang="en-US" sz="2000" spc="4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complesso</a:t>
            </a:r>
            <a:r>
              <a:rPr lang="en-US" sz="2000" spc="4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, </a:t>
            </a:r>
            <a:r>
              <a:rPr lang="en-US" sz="2000" spc="4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più</a:t>
            </a:r>
            <a:r>
              <a:rPr lang="en-US" sz="2000" spc="4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che</a:t>
            </a:r>
            <a:r>
              <a:rPr lang="en-US" sz="2000" spc="4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una</a:t>
            </a:r>
            <a:r>
              <a:rPr lang="en-US" sz="2000" spc="4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2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"</a:t>
            </a:r>
            <a:r>
              <a:rPr lang="en-US" sz="2000" spc="2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tecnica</a:t>
            </a:r>
            <a:r>
              <a:rPr lang="en-US" sz="2000" spc="2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", </a:t>
            </a:r>
            <a:r>
              <a:rPr lang="en-US" sz="2000" spc="2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occorre</a:t>
            </a:r>
            <a:r>
              <a:rPr lang="en-US" sz="2000" spc="2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2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una</a:t>
            </a:r>
            <a:r>
              <a:rPr lang="en-US" sz="2000" spc="2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2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certa</a:t>
            </a:r>
            <a:r>
              <a:rPr lang="en-US" sz="2000" spc="2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"</a:t>
            </a:r>
            <a:r>
              <a:rPr lang="en-US" sz="2000" spc="2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mentalità</a:t>
            </a:r>
            <a:r>
              <a:rPr lang="en-US" sz="2000" spc="2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“ </a:t>
            </a:r>
            <a:r>
              <a:rPr lang="en-US" sz="2000" i="1" spc="4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(forma mentis).</a:t>
            </a:r>
          </a:p>
          <a:p>
            <a:pPr marL="342900" marR="0" indent="-342900">
              <a:spcBef>
                <a:spcPts val="2255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spc="8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Questa forma </a:t>
            </a:r>
            <a:r>
              <a:rPr lang="en-US" sz="2000" spc="8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mentale</a:t>
            </a:r>
            <a:r>
              <a:rPr lang="en-US" sz="2000" spc="8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8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può</a:t>
            </a:r>
            <a:r>
              <a:rPr lang="en-US" sz="2000" spc="8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8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essere</a:t>
            </a:r>
            <a:r>
              <a:rPr lang="en-US" sz="2000" spc="8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chiamata</a:t>
            </a:r>
            <a:r>
              <a:rPr lang="en-US" sz="2000" spc="4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"</a:t>
            </a:r>
            <a:r>
              <a:rPr lang="en-US" sz="2000" spc="4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mentalità</a:t>
            </a:r>
            <a:r>
              <a:rPr lang="en-US" sz="2000" spc="4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complessa</a:t>
            </a:r>
            <a:r>
              <a:rPr lang="en-US" sz="2000" spc="4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" o </a:t>
            </a:r>
            <a:r>
              <a:rPr lang="en-US" sz="2000" spc="1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"</a:t>
            </a:r>
            <a:r>
              <a:rPr lang="en-US" sz="2000" spc="1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pensiero</a:t>
            </a:r>
            <a:r>
              <a:rPr lang="en-US" sz="2000" spc="1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complesso</a:t>
            </a:r>
            <a:r>
              <a:rPr lang="en-US" sz="2000" spc="1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” o </a:t>
            </a:r>
            <a:r>
              <a:rPr lang="en-US" sz="2000" spc="1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anche</a:t>
            </a:r>
            <a:r>
              <a:rPr lang="en-US" sz="2000" spc="1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“</a:t>
            </a:r>
            <a:r>
              <a:rPr lang="en-US" sz="2000" spc="1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intelligenza</a:t>
            </a:r>
            <a:r>
              <a:rPr lang="en-US" sz="2000" spc="1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sistemica</a:t>
            </a:r>
            <a:r>
              <a:rPr lang="en-US" sz="2000" spc="1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”.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spc="50" dirty="0">
              <a:solidFill>
                <a:schemeClr val="bg2">
                  <a:lumMod val="10000"/>
                </a:schemeClr>
              </a:solidFill>
              <a:latin typeface="Trebuchet MS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Il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pensiero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complesso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può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essere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2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allenato</a:t>
            </a:r>
            <a:r>
              <a:rPr lang="en-US" sz="2000" spc="2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e </a:t>
            </a:r>
            <a:r>
              <a:rPr lang="en-US" sz="2000" spc="2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potenziato</a:t>
            </a:r>
            <a:r>
              <a:rPr lang="en-US" sz="2000" spc="2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con </a:t>
            </a:r>
            <a:r>
              <a:rPr lang="en-US" sz="2000" spc="2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I'esercizio</a:t>
            </a:r>
            <a:r>
              <a:rPr lang="en-US" sz="2000" spc="2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IMMAGINARE LE RETI</a:t>
            </a:r>
          </a:p>
        </p:txBody>
      </p:sp>
      <p:sp>
        <p:nvSpPr>
          <p:cNvPr id="8" name="Rettangolo 7"/>
          <p:cNvSpPr/>
          <p:nvPr/>
        </p:nvSpPr>
        <p:spPr>
          <a:xfrm>
            <a:off x="683568" y="1412776"/>
            <a:ext cx="4248472" cy="45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indent="7938" algn="just">
              <a:lnSpc>
                <a:spcPct val="150000"/>
              </a:lnSpc>
              <a:spcAft>
                <a:spcPts val="0"/>
              </a:spcAft>
            </a:pPr>
            <a:endParaRPr lang="en-US" spc="35" dirty="0">
              <a:latin typeface="Trebuchet MS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67544" y="1844824"/>
            <a:ext cx="4968552" cy="2355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>
              <a:lnSpc>
                <a:spcPts val="3600"/>
              </a:lnSpc>
              <a:spcAft>
                <a:spcPts val="0"/>
              </a:spcAft>
            </a:pPr>
            <a:r>
              <a:rPr lang="en-US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Abituandosi</a:t>
            </a:r>
            <a:r>
              <a:rPr lang="en-US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 </a:t>
            </a:r>
            <a:r>
              <a:rPr lang="en-US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pensare</a:t>
            </a:r>
            <a:r>
              <a:rPr lang="en-US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ai</a:t>
            </a:r>
            <a:r>
              <a:rPr lang="en-US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sistemi</a:t>
            </a:r>
            <a:r>
              <a:rPr lang="en-US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complessi</a:t>
            </a:r>
            <a:r>
              <a:rPr lang="en-US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attraverso</a:t>
            </a:r>
            <a:r>
              <a:rPr lang="en-US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i="1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rappresentazioni</a:t>
            </a:r>
            <a:r>
              <a:rPr lang="en-US" i="1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 </a:t>
            </a:r>
            <a:r>
              <a:rPr lang="en-US" i="1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ampie</a:t>
            </a:r>
            <a:r>
              <a:rPr lang="en-US" i="1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e </a:t>
            </a:r>
            <a:r>
              <a:rPr lang="en-US" i="1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reticolari</a:t>
            </a:r>
            <a:r>
              <a:rPr lang="en-US" i="1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.</a:t>
            </a:r>
          </a:p>
          <a:p>
            <a:pPr marR="0">
              <a:lnSpc>
                <a:spcPts val="3600"/>
              </a:lnSpc>
              <a:spcAft>
                <a:spcPts val="0"/>
              </a:spcAft>
            </a:pPr>
            <a:endParaRPr lang="en-US" i="1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980728"/>
            <a:ext cx="283845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467544" y="4293096"/>
            <a:ext cx="8352928" cy="1878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>
              <a:lnSpc>
                <a:spcPts val="3600"/>
              </a:lnSpc>
            </a:pPr>
            <a:r>
              <a:rPr lang="en-US" sz="1800" i="1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Guardare</a:t>
            </a:r>
            <a:r>
              <a:rPr lang="en-US" sz="1800" i="1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le </a:t>
            </a:r>
            <a:r>
              <a:rPr lang="en-US" sz="1800" b="1" i="1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Relazioni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più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oggetti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(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reti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più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nodi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)</a:t>
            </a:r>
          </a:p>
          <a:p>
            <a:pPr marL="1588">
              <a:lnSpc>
                <a:spcPts val="3600"/>
              </a:lnSpc>
            </a:pP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rappresentare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mentalmente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 </a:t>
            </a:r>
            <a:r>
              <a:rPr lang="en-US" sz="18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(e </a:t>
            </a:r>
            <a:r>
              <a:rPr lang="en-US" sz="18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considerare</a:t>
            </a:r>
            <a:r>
              <a:rPr lang="en-US" sz="18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normali</a:t>
            </a:r>
            <a:r>
              <a:rPr lang="en-US" sz="18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) </a:t>
            </a:r>
            <a:r>
              <a:rPr lang="en-US" sz="18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</a:t>
            </a:r>
            <a:r>
              <a:rPr lang="en-US" sz="18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b="1" i="1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feedback</a:t>
            </a:r>
            <a:r>
              <a:rPr lang="en-US" sz="1800" i="1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1800" i="1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</a:t>
            </a:r>
            <a:r>
              <a:rPr lang="en-US" sz="1800" i="1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i="1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ritardi</a:t>
            </a:r>
            <a:r>
              <a:rPr lang="en-US" sz="1800" i="1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1800" i="1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</a:t>
            </a:r>
            <a:r>
              <a:rPr lang="en-US" sz="1800" i="1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i="1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conflitti</a:t>
            </a:r>
            <a:r>
              <a:rPr lang="en-US" sz="1800" i="1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e </a:t>
            </a:r>
            <a:r>
              <a:rPr lang="en-US" sz="1800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</a:t>
            </a:r>
            <a:r>
              <a:rPr lang="en-US" sz="1800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i="1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processi</a:t>
            </a:r>
            <a:r>
              <a:rPr lang="en-US" sz="1800" i="1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in </a:t>
            </a:r>
            <a:r>
              <a:rPr lang="en-US" sz="1800" i="1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parallelo</a:t>
            </a:r>
            <a:r>
              <a:rPr lang="en-US" sz="1800" i="1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all'interno</a:t>
            </a:r>
            <a:r>
              <a:rPr lang="en-US" sz="1800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della</a:t>
            </a:r>
            <a:r>
              <a:rPr lang="en-US" sz="18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rete; </a:t>
            </a:r>
          </a:p>
          <a:p>
            <a:pPr marL="1588">
              <a:lnSpc>
                <a:spcPts val="3600"/>
              </a:lnSpc>
            </a:pPr>
            <a:r>
              <a:rPr lang="en-US" sz="18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allenarsi</a:t>
            </a:r>
            <a:r>
              <a:rPr lang="en-US" sz="18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 </a:t>
            </a:r>
            <a:r>
              <a:rPr lang="en-US" sz="18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immaginarne</a:t>
            </a:r>
            <a:r>
              <a:rPr lang="en-US" sz="18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i="1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 </a:t>
            </a:r>
            <a:r>
              <a:rPr lang="en-US" sz="1800" b="1" i="1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conseguenze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  <a:endParaRPr lang="it-IT" sz="1800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Descrizione della realtà</a:t>
            </a:r>
          </a:p>
        </p:txBody>
      </p:sp>
      <p:sp>
        <p:nvSpPr>
          <p:cNvPr id="8" name="Rettangolo 7"/>
          <p:cNvSpPr/>
          <p:nvPr/>
        </p:nvSpPr>
        <p:spPr>
          <a:xfrm>
            <a:off x="546100" y="1044420"/>
            <a:ext cx="7641404" cy="497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indent="7938" algn="just">
              <a:lnSpc>
                <a:spcPct val="150000"/>
              </a:lnSpc>
              <a:spcAft>
                <a:spcPts val="0"/>
              </a:spcAft>
            </a:pPr>
            <a:r>
              <a:rPr lang="en-US" sz="2000" spc="3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Noi</a:t>
            </a:r>
            <a:r>
              <a:rPr lang="en-US" sz="2000" spc="3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tendiamo</a:t>
            </a:r>
            <a:r>
              <a:rPr lang="en-US" sz="2000" spc="3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a </a:t>
            </a:r>
            <a:r>
              <a:rPr lang="en-US" sz="2000" spc="3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pensare</a:t>
            </a:r>
            <a:r>
              <a:rPr lang="en-US" sz="2000" spc="3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in </a:t>
            </a:r>
            <a:r>
              <a:rPr lang="en-US" sz="2000" spc="3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modo</a:t>
            </a:r>
            <a:r>
              <a:rPr lang="en-US" sz="2000" spc="3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lineare</a:t>
            </a:r>
            <a:r>
              <a:rPr lang="en-US" sz="2000" spc="3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e </a:t>
            </a:r>
            <a:r>
              <a:rPr lang="en-US" sz="2000" spc="3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sequenziale</a:t>
            </a:r>
            <a:r>
              <a:rPr lang="en-US" sz="2000" spc="3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89452B4A-2E77-8443-9A2F-5CC4C9CC2F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2159961"/>
            <a:ext cx="7502329" cy="2906994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C0F56424-0DAC-0A4E-9251-ADB59FB769DC}"/>
              </a:ext>
            </a:extLst>
          </p:cNvPr>
          <p:cNvSpPr/>
          <p:nvPr/>
        </p:nvSpPr>
        <p:spPr>
          <a:xfrm>
            <a:off x="614030" y="5436330"/>
            <a:ext cx="7641404" cy="497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indent="7938" algn="just">
              <a:lnSpc>
                <a:spcPct val="150000"/>
              </a:lnSpc>
              <a:spcAft>
                <a:spcPts val="0"/>
              </a:spcAft>
            </a:pPr>
            <a:r>
              <a:rPr lang="en-US" sz="2000" b="1" spc="3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MA IL MONDO NON VA IN QUESTO MODO</a:t>
            </a:r>
          </a:p>
        </p:txBody>
      </p:sp>
    </p:spTree>
    <p:extLst>
      <p:ext uri="{BB962C8B-B14F-4D97-AF65-F5344CB8AC3E}">
        <p14:creationId xmlns:p14="http://schemas.microsoft.com/office/powerpoint/2010/main" val="168151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La relazione viene   prima</a:t>
            </a:r>
          </a:p>
        </p:txBody>
      </p:sp>
      <p:sp>
        <p:nvSpPr>
          <p:cNvPr id="8" name="Rettangolo 7"/>
          <p:cNvSpPr/>
          <p:nvPr/>
        </p:nvSpPr>
        <p:spPr>
          <a:xfrm>
            <a:off x="683568" y="1412776"/>
            <a:ext cx="4248472" cy="45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indent="7938" algn="just">
              <a:lnSpc>
                <a:spcPct val="150000"/>
              </a:lnSpc>
              <a:spcAft>
                <a:spcPts val="0"/>
              </a:spcAft>
            </a:pPr>
            <a:endParaRPr lang="en-US" spc="35" dirty="0">
              <a:latin typeface="Trebuchet MS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7445C72D-7CC5-004B-8EAA-01672C3A8E36}"/>
              </a:ext>
            </a:extLst>
          </p:cNvPr>
          <p:cNvSpPr/>
          <p:nvPr/>
        </p:nvSpPr>
        <p:spPr>
          <a:xfrm>
            <a:off x="546100" y="1133187"/>
            <a:ext cx="73480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“</a:t>
            </a:r>
            <a:r>
              <a:rPr lang="it-IT" sz="1800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Quante dita avete nella mano?”</a:t>
            </a:r>
          </a:p>
          <a:p>
            <a:endParaRPr lang="it-IT" sz="1800" i="1" dirty="0">
              <a:solidFill>
                <a:schemeClr val="tx1">
                  <a:lumMod val="50000"/>
                </a:schemeClr>
              </a:solidFill>
              <a:latin typeface="Trebuchet MS" panose="020B0703020202090204" pitchFamily="34" charset="0"/>
            </a:endParaRPr>
          </a:p>
          <a:p>
            <a:r>
              <a:rPr lang="it-IT" sz="1800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“ (…) La risposta corretta è che non si dovrebbe fare una domanda</a:t>
            </a:r>
          </a:p>
          <a:p>
            <a:r>
              <a:rPr lang="it-IT" sz="1800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del genere, nel regno degli esseri viventi non esistono cose come le dita, ma solo relazioni”…..la crescita è retta dalle relazioni e non dagli assoluti»</a:t>
            </a:r>
          </a:p>
          <a:p>
            <a:endParaRPr lang="it-IT" sz="1800" dirty="0">
              <a:solidFill>
                <a:schemeClr val="tx1">
                  <a:lumMod val="50000"/>
                </a:schemeClr>
              </a:solidFill>
              <a:latin typeface="Trebuchet MS" panose="020B0703020202090204" pitchFamily="34" charset="0"/>
            </a:endParaRPr>
          </a:p>
          <a:p>
            <a:endParaRPr lang="it-IT" sz="1800" dirty="0">
              <a:solidFill>
                <a:schemeClr val="tx1">
                  <a:lumMod val="50000"/>
                </a:schemeClr>
              </a:solidFill>
              <a:latin typeface="Trebuchet MS" panose="020B0703020202090204" pitchFamily="34" charset="0"/>
            </a:endParaRPr>
          </a:p>
          <a:p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Senza la relazione tra le nostre cellule, o senza quella con i familiari, la mostra cultura, chi saremmo? E, ci saremmo?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3C96DE61-A4C3-B749-AB96-CC30878E7543}"/>
              </a:ext>
            </a:extLst>
          </p:cNvPr>
          <p:cNvSpPr/>
          <p:nvPr/>
        </p:nvSpPr>
        <p:spPr>
          <a:xfrm>
            <a:off x="539552" y="4507062"/>
            <a:ext cx="76263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err="1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Bateson</a:t>
            </a:r>
            <a:r>
              <a:rPr lang="it-IT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 sostiene che primaria è la relazione, mentre i suoi termini (le cose) sono secondari, sebbene nelle nostre abitudini di pensiero la gerarchia sia rovesciata</a:t>
            </a:r>
          </a:p>
        </p:txBody>
      </p:sp>
    </p:spTree>
    <p:extLst>
      <p:ext uri="{BB962C8B-B14F-4D97-AF65-F5344CB8AC3E}">
        <p14:creationId xmlns:p14="http://schemas.microsoft.com/office/powerpoint/2010/main" val="172757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581871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FARE ATTENZIONE ANCHE ALLE PICCOLE DINAMICHE</a:t>
            </a:r>
          </a:p>
        </p:txBody>
      </p:sp>
      <p:sp>
        <p:nvSpPr>
          <p:cNvPr id="8" name="Rettangolo 7"/>
          <p:cNvSpPr/>
          <p:nvPr/>
        </p:nvSpPr>
        <p:spPr>
          <a:xfrm>
            <a:off x="683568" y="1412776"/>
            <a:ext cx="4248472" cy="45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indent="7938" algn="just">
              <a:lnSpc>
                <a:spcPct val="150000"/>
              </a:lnSpc>
              <a:spcAft>
                <a:spcPts val="0"/>
              </a:spcAft>
            </a:pPr>
            <a:endParaRPr lang="en-US" spc="35" dirty="0">
              <a:latin typeface="Trebuchet MS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611560" y="1772816"/>
            <a:ext cx="7632848" cy="1894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algn="just">
              <a:lnSpc>
                <a:spcPts val="3600"/>
              </a:lnSpc>
            </a:pP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Non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trascurando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rappresentare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“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legami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laschi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”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ovvero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 le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rappresentazioni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relazioni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più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deboli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tuttavia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per la non-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linearità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possono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influenzare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tutto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il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Sistema.</a:t>
            </a:r>
          </a:p>
          <a:p>
            <a:pPr marR="0" algn="just">
              <a:lnSpc>
                <a:spcPts val="3600"/>
              </a:lnSpc>
              <a:spcAft>
                <a:spcPts val="0"/>
              </a:spcAft>
            </a:pPr>
            <a:endParaRPr lang="en-US" i="1" dirty="0">
              <a:latin typeface="Trebuchet MS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611560" y="3649833"/>
            <a:ext cx="29933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Esempi: un parente</a:t>
            </a:r>
          </a:p>
          <a:p>
            <a:r>
              <a:rPr lang="it-IT" sz="2000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lontano, un collaboratore occasionale,  una turbolenza in un mercato distante…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4707332" y="2922144"/>
            <a:ext cx="2647950" cy="385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  IL DETTAGLIO MANCANTE</a:t>
            </a:r>
          </a:p>
        </p:txBody>
      </p:sp>
      <p:sp>
        <p:nvSpPr>
          <p:cNvPr id="8" name="Rettangolo 7"/>
          <p:cNvSpPr/>
          <p:nvPr/>
        </p:nvSpPr>
        <p:spPr>
          <a:xfrm>
            <a:off x="683568" y="1412776"/>
            <a:ext cx="4248472" cy="45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indent="7938" algn="just">
              <a:lnSpc>
                <a:spcPct val="150000"/>
              </a:lnSpc>
              <a:spcAft>
                <a:spcPts val="0"/>
              </a:spcAft>
            </a:pPr>
            <a:endParaRPr lang="en-US" spc="35" dirty="0">
              <a:latin typeface="Trebuchet MS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611560" y="1412776"/>
            <a:ext cx="43204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>
              <a:lnSpc>
                <a:spcPts val="3600"/>
              </a:lnSpc>
              <a:spcAft>
                <a:spcPts val="0"/>
              </a:spcAft>
            </a:pPr>
            <a:r>
              <a:rPr lang="en-US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Allenandosi</a:t>
            </a:r>
            <a:r>
              <a:rPr lang="en-US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 "</a:t>
            </a:r>
            <a:r>
              <a:rPr lang="en-US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pensare</a:t>
            </a:r>
            <a:r>
              <a:rPr lang="en-US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negativo</a:t>
            </a:r>
            <a:r>
              <a:rPr lang="en-US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"; </a:t>
            </a:r>
            <a:r>
              <a:rPr lang="en-US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ovvero</a:t>
            </a:r>
            <a:r>
              <a:rPr lang="en-US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1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chiedendosi</a:t>
            </a:r>
            <a:r>
              <a:rPr lang="en-US" spc="1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instancabilmente</a:t>
            </a:r>
            <a:r>
              <a:rPr lang="en-US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i="1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cosa</a:t>
            </a:r>
            <a:r>
              <a:rPr lang="en-US" i="1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i="1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manca</a:t>
            </a:r>
            <a:r>
              <a:rPr lang="en-US" i="1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cos’è</a:t>
            </a:r>
            <a:r>
              <a:rPr lang="en-US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stato</a:t>
            </a:r>
            <a:r>
              <a:rPr lang="en-US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trascurato</a:t>
            </a:r>
            <a:r>
              <a:rPr lang="en-US" spc="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pc="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nel</a:t>
            </a:r>
            <a:r>
              <a:rPr lang="en-US" spc="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modello</a:t>
            </a:r>
            <a:r>
              <a:rPr lang="en-US" spc="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mentale</a:t>
            </a:r>
            <a:r>
              <a:rPr lang="en-US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costruito</a:t>
            </a:r>
            <a:r>
              <a:rPr lang="en-US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  <a:endParaRPr lang="en-US" i="1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12" name="Image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724128" y="1412776"/>
            <a:ext cx="2487295" cy="377952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D038551-3AD2-B445-B227-546BC336B48B}"/>
              </a:ext>
            </a:extLst>
          </p:cNvPr>
          <p:cNvSpPr txBox="1"/>
          <p:nvPr/>
        </p:nvSpPr>
        <p:spPr>
          <a:xfrm>
            <a:off x="611560" y="4840741"/>
            <a:ext cx="51125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Se gli elementi significativi che stiamo</a:t>
            </a:r>
          </a:p>
          <a:p>
            <a:r>
              <a:rPr lang="it-IT" sz="2000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utilizzando non ci danno risposte,</a:t>
            </a:r>
          </a:p>
          <a:p>
            <a:r>
              <a:rPr lang="it-IT" sz="2000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chiediamoci quali sono gli altri elementi che abbiamo trascurato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 diverse prospettive</a:t>
            </a:r>
          </a:p>
        </p:txBody>
      </p:sp>
      <p:sp>
        <p:nvSpPr>
          <p:cNvPr id="8" name="Rettangolo 7"/>
          <p:cNvSpPr/>
          <p:nvPr/>
        </p:nvSpPr>
        <p:spPr>
          <a:xfrm>
            <a:off x="683568" y="1412776"/>
            <a:ext cx="4248472" cy="45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indent="7938" algn="just">
              <a:lnSpc>
                <a:spcPct val="150000"/>
              </a:lnSpc>
              <a:spcAft>
                <a:spcPts val="0"/>
              </a:spcAft>
            </a:pPr>
            <a:endParaRPr lang="en-US" spc="35" dirty="0">
              <a:latin typeface="Trebuchet MS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611560" y="1412776"/>
            <a:ext cx="4320480" cy="1432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>
              <a:lnSpc>
                <a:spcPts val="3600"/>
              </a:lnSpc>
              <a:spcAft>
                <a:spcPts val="0"/>
              </a:spcAft>
            </a:pPr>
            <a:r>
              <a:rPr lang="en-US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Prendere</a:t>
            </a:r>
            <a:r>
              <a:rPr lang="en-US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l’abitudine</a:t>
            </a:r>
            <a:r>
              <a:rPr lang="en-US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</a:t>
            </a:r>
            <a:r>
              <a:rPr lang="en-US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guardare</a:t>
            </a:r>
            <a:r>
              <a:rPr lang="en-US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il</a:t>
            </a:r>
            <a:r>
              <a:rPr lang="en-US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Sistema da diverse </a:t>
            </a:r>
            <a:r>
              <a:rPr lang="en-US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prospettive</a:t>
            </a:r>
            <a:r>
              <a:rPr lang="en-US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  <a:endParaRPr lang="en-US" i="1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AA6BD00-07B5-E04A-AFDF-F1CFD918BF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9800" y="1219436"/>
            <a:ext cx="4394200" cy="40513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4D038551-3AD2-B445-B227-546BC336B48B}"/>
              </a:ext>
            </a:extLst>
          </p:cNvPr>
          <p:cNvSpPr txBox="1"/>
          <p:nvPr/>
        </p:nvSpPr>
        <p:spPr>
          <a:xfrm>
            <a:off x="539552" y="4301240"/>
            <a:ext cx="51125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Se dalla nostra posizione di osservazione abbiamo solo certezze, spostiamoci alla ricerca di posizioni che ci illuminino con alcuni dubbi.</a:t>
            </a:r>
          </a:p>
          <a:p>
            <a:endParaRPr lang="it-IT" sz="2000" i="1" dirty="0">
              <a:solidFill>
                <a:schemeClr val="tx1">
                  <a:lumMod val="50000"/>
                </a:schemeClr>
              </a:solidFill>
              <a:latin typeface="Trebuchet MS" panose="020B0703020202090204" pitchFamily="34" charset="0"/>
            </a:endParaRPr>
          </a:p>
          <a:p>
            <a:r>
              <a:rPr lang="it-IT" sz="2000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Avere care le domande, senza avere fretta di trovare le risposte</a:t>
            </a:r>
          </a:p>
        </p:txBody>
      </p:sp>
    </p:spTree>
    <p:extLst>
      <p:ext uri="{BB962C8B-B14F-4D97-AF65-F5344CB8AC3E}">
        <p14:creationId xmlns:p14="http://schemas.microsoft.com/office/powerpoint/2010/main" val="136838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900" b="0" i="0" u="none" strike="noStrike" kern="1200" cap="none" spc="0" normalizeH="0" baseline="0" noProof="0" dirty="0">
                <a:ln>
                  <a:noFill/>
                </a:ln>
                <a:solidFill>
                  <a:srgbClr val="787878"/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581871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6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Bebas Neue" pitchFamily="34" charset="0"/>
                <a:ea typeface="MS PGothic" charset="0"/>
                <a:cs typeface="Georgia"/>
              </a:rPr>
              <a:t> le leve. Piccoli cambiamenti, grandi </a:t>
            </a:r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effetti</a:t>
            </a:r>
            <a:endParaRPr kumimoji="0" lang="it-IT" sz="26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Bebas Neue" pitchFamily="34" charset="0"/>
              <a:ea typeface="MS PGothic" charset="0"/>
              <a:cs typeface="Georgia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683568" y="1412776"/>
            <a:ext cx="4248472" cy="45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lvl="0" indent="7938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35" normalizeH="0" baseline="0" noProof="0" dirty="0">
              <a:ln>
                <a:noFill/>
              </a:ln>
              <a:solidFill>
                <a:srgbClr val="787878"/>
              </a:solidFill>
              <a:effectLst/>
              <a:uLnTx/>
              <a:uFillTx/>
              <a:latin typeface="Trebuchet MS" pitchFamily="34" charset="0"/>
              <a:ea typeface="MS PGothic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611560" y="1422660"/>
            <a:ext cx="7632848" cy="1894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lvl="0" indent="0" algn="just" defTabSz="914400" rtl="0" eaLnBrk="1" fontAlgn="base" latinLnBrk="0" hangingPunct="1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35" normalizeH="0" baseline="0" noProof="0" dirty="0" err="1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Abituarsi</a:t>
            </a:r>
            <a:r>
              <a:rPr kumimoji="0" lang="en-US" sz="2000" b="0" i="0" u="none" strike="noStrike" kern="1200" cap="none" spc="35" normalizeH="0" baseline="0" noProof="0" dirty="0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 a </a:t>
            </a:r>
            <a:r>
              <a:rPr kumimoji="0" lang="en-US" sz="2000" b="0" i="0" u="none" strike="noStrike" kern="1200" cap="none" spc="35" normalizeH="0" baseline="0" noProof="0" dirty="0" err="1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individuare</a:t>
            </a:r>
            <a:r>
              <a:rPr kumimoji="0" lang="en-US" sz="2000" b="0" i="0" u="none" strike="noStrike" kern="1200" cap="none" spc="35" normalizeH="0" baseline="0" noProof="0" dirty="0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, </a:t>
            </a:r>
            <a:r>
              <a:rPr kumimoji="0" lang="en-US" sz="2000" b="0" i="0" u="none" strike="noStrike" kern="1200" cap="none" spc="35" normalizeH="0" baseline="0" noProof="0" dirty="0" err="1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nelle</a:t>
            </a:r>
            <a:r>
              <a:rPr kumimoji="0" lang="en-US" sz="2000" b="0" i="0" u="none" strike="noStrike" kern="1200" cap="none" spc="35" normalizeH="0" baseline="0" noProof="0" dirty="0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 </a:t>
            </a:r>
            <a:r>
              <a:rPr kumimoji="0" lang="en-US" sz="2000" b="0" i="0" u="none" strike="noStrike" kern="1200" cap="none" spc="35" normalizeH="0" baseline="0" noProof="0" dirty="0" err="1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dinamiche</a:t>
            </a:r>
            <a:r>
              <a:rPr kumimoji="0" lang="en-US" sz="2000" b="0" i="0" u="none" strike="noStrike" kern="1200" cap="none" spc="35" normalizeH="0" baseline="0" noProof="0" dirty="0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 di feedback, </a:t>
            </a:r>
            <a:r>
              <a:rPr kumimoji="0" lang="en-US" sz="2000" b="0" i="0" u="none" strike="noStrike" kern="1200" cap="none" spc="35" normalizeH="0" baseline="0" noProof="0" dirty="0" err="1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complementarietà</a:t>
            </a:r>
            <a:r>
              <a:rPr kumimoji="0" lang="en-US" sz="2000" b="0" i="0" u="none" strike="noStrike" kern="1200" cap="none" spc="35" normalizeH="0" baseline="0" noProof="0" dirty="0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 e </a:t>
            </a:r>
            <a:r>
              <a:rPr kumimoji="0" lang="en-US" sz="2000" b="0" i="0" u="none" strike="noStrike" kern="1200" cap="none" spc="35" normalizeH="0" baseline="0" noProof="0" dirty="0" err="1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ricorsività</a:t>
            </a:r>
            <a:r>
              <a:rPr kumimoji="0" lang="en-US" sz="2000" b="0" i="0" u="none" strike="noStrike" kern="1200" cap="none" spc="35" normalizeH="0" baseline="0" noProof="0" dirty="0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 </a:t>
            </a:r>
            <a:r>
              <a:rPr kumimoji="0" lang="en-US" sz="2000" b="0" i="0" u="none" strike="noStrike" kern="1200" cap="none" spc="35" normalizeH="0" baseline="0" noProof="0" dirty="0" err="1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dei</a:t>
            </a:r>
            <a:r>
              <a:rPr kumimoji="0" lang="en-US" sz="2000" b="0" i="0" u="none" strike="noStrike" kern="1200" cap="none" spc="35" normalizeH="0" baseline="0" noProof="0" dirty="0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 </a:t>
            </a:r>
            <a:r>
              <a:rPr kumimoji="0" lang="en-US" sz="2000" b="0" i="0" u="none" strike="noStrike" kern="1200" cap="none" spc="35" normalizeH="0" baseline="0" noProof="0" dirty="0" err="1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sistemi</a:t>
            </a:r>
            <a:r>
              <a:rPr kumimoji="0" lang="en-US" sz="2000" b="0" i="0" u="none" strike="noStrike" kern="1200" cap="none" spc="35" normalizeH="0" baseline="0" noProof="0" dirty="0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, </a:t>
            </a:r>
            <a:r>
              <a:rPr kumimoji="0" lang="en-US" sz="2000" b="0" i="0" u="none" strike="noStrike" kern="1200" cap="none" spc="35" normalizeH="0" baseline="0" noProof="0" dirty="0" err="1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i</a:t>
            </a:r>
            <a:r>
              <a:rPr kumimoji="0" lang="en-US" sz="2000" b="0" i="0" u="none" strike="noStrike" kern="1200" cap="none" spc="35" normalizeH="0" baseline="0" noProof="0" dirty="0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 </a:t>
            </a:r>
            <a:r>
              <a:rPr kumimoji="0" lang="en-US" sz="2000" b="0" i="0" u="none" strike="noStrike" kern="1200" cap="none" spc="35" normalizeH="0" baseline="0" noProof="0" dirty="0" err="1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punti</a:t>
            </a:r>
            <a:r>
              <a:rPr kumimoji="0" lang="en-US" sz="2000" b="0" i="0" u="none" strike="noStrike" kern="1200" cap="none" spc="35" normalizeH="0" baseline="0" noProof="0" dirty="0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 in cui </a:t>
            </a:r>
            <a:r>
              <a:rPr kumimoji="0" lang="en-US" sz="2000" b="0" i="0" u="none" strike="noStrike" kern="1200" cap="none" spc="35" normalizeH="0" baseline="0" noProof="0" dirty="0" err="1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piccoli</a:t>
            </a:r>
            <a:r>
              <a:rPr kumimoji="0" lang="en-US" sz="2000" b="0" i="0" u="none" strike="noStrike" kern="1200" cap="none" spc="35" normalizeH="0" baseline="0" noProof="0" dirty="0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 </a:t>
            </a:r>
            <a:r>
              <a:rPr kumimoji="0" lang="en-US" sz="2000" b="0" i="0" u="none" strike="noStrike" kern="1200" cap="none" spc="35" normalizeH="0" baseline="0" noProof="0" dirty="0" err="1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interventi</a:t>
            </a:r>
            <a:r>
              <a:rPr kumimoji="0" lang="en-US" sz="2000" b="0" i="0" u="none" strike="noStrike" kern="1200" cap="none" spc="35" normalizeH="0" baseline="0" noProof="0" dirty="0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 </a:t>
            </a:r>
            <a:r>
              <a:rPr kumimoji="0" lang="en-US" sz="2000" b="0" i="0" u="none" strike="noStrike" kern="1200" cap="none" spc="35" normalizeH="0" baseline="0" noProof="0" dirty="0" err="1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portano</a:t>
            </a:r>
            <a:r>
              <a:rPr kumimoji="0" lang="en-US" sz="2000" b="0" i="0" u="none" strike="noStrike" kern="1200" cap="none" spc="35" normalizeH="0" baseline="0" noProof="0" dirty="0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 </a:t>
            </a:r>
            <a:r>
              <a:rPr kumimoji="0" lang="en-US" sz="2000" b="0" i="0" u="none" strike="noStrike" kern="1200" cap="none" spc="35" normalizeH="0" baseline="0" noProof="0" dirty="0" err="1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grandi</a:t>
            </a:r>
            <a:r>
              <a:rPr kumimoji="0" lang="en-US" sz="2000" b="0" i="0" u="none" strike="noStrike" kern="1200" cap="none" spc="35" normalizeH="0" baseline="0" noProof="0" dirty="0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 </a:t>
            </a:r>
            <a:r>
              <a:rPr kumimoji="0" lang="en-US" sz="2000" b="0" i="0" u="none" strike="noStrike" kern="1200" cap="none" spc="35" normalizeH="0" baseline="0" noProof="0" dirty="0" err="1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cambiamenti</a:t>
            </a:r>
            <a:r>
              <a:rPr kumimoji="0" lang="en-US" sz="2000" b="0" i="0" u="none" strike="noStrike" kern="1200" cap="none" spc="35" normalizeH="0" baseline="0" noProof="0" dirty="0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ts val="3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787878"/>
              </a:solidFill>
              <a:effectLst/>
              <a:uLnTx/>
              <a:uFillTx/>
              <a:latin typeface="Trebuchet MS" pitchFamily="34" charset="0"/>
              <a:ea typeface="MS PGothic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611560" y="3649833"/>
            <a:ext cx="29933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000" b="0" i="1" u="none" strike="noStrike" kern="1200" cap="none" spc="0" normalizeH="0" baseline="0" noProof="0" dirty="0">
                <a:ln>
                  <a:noFill/>
                </a:ln>
                <a:solidFill>
                  <a:srgbClr val="787878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MS PGothic" charset="0"/>
              </a:rPr>
              <a:t>Ci sono altri piccoli cambiamenti che </a:t>
            </a:r>
            <a:r>
              <a:rPr lang="it-IT" sz="2000" i="1" dirty="0">
                <a:solidFill>
                  <a:srgbClr val="787878">
                    <a:lumMod val="50000"/>
                  </a:srgbClr>
                </a:solidFill>
                <a:latin typeface="Trebuchet MS" panose="020B0703020202090204" pitchFamily="34" charset="0"/>
              </a:rPr>
              <a:t>non abbiamo ancora considerato e che possono portarci nella direzione desiderata?</a:t>
            </a:r>
            <a:endParaRPr kumimoji="0" lang="it-IT" sz="2000" b="0" i="1" u="none" strike="noStrike" kern="1200" cap="none" spc="0" normalizeH="0" baseline="0" noProof="0" dirty="0">
              <a:ln>
                <a:noFill/>
              </a:ln>
              <a:solidFill>
                <a:srgbClr val="787878">
                  <a:lumMod val="50000"/>
                </a:srgbClr>
              </a:solidFill>
              <a:effectLst/>
              <a:uLnTx/>
              <a:uFillTx/>
              <a:latin typeface="Trebuchet MS" panose="020B0703020202090204" pitchFamily="34" charset="0"/>
              <a:ea typeface="MS PGothic" charset="0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80B16796-8088-EF4E-9693-761941628B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21000" y="3389441"/>
            <a:ext cx="5156200" cy="292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61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900" b="0" i="0" u="none" strike="noStrike" kern="1200" cap="none" spc="0" normalizeH="0" baseline="0" noProof="0" dirty="0">
                <a:ln>
                  <a:noFill/>
                </a:ln>
                <a:solidFill>
                  <a:srgbClr val="787878"/>
                </a:solidFill>
                <a:effectLst/>
                <a:uLnTx/>
                <a:uFillTx/>
                <a:latin typeface="Trebuchet MS" pitchFamily="34" charset="0"/>
                <a:ea typeface="MS PGothic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564897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Avvicinarsi per aggiustamenti successivi: feedback -operate</a:t>
            </a:r>
            <a:endParaRPr kumimoji="0" lang="it-IT" sz="26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Bebas Neue" pitchFamily="34" charset="0"/>
              <a:ea typeface="MS PGothic" charset="0"/>
              <a:cs typeface="Georgia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683568" y="1412776"/>
            <a:ext cx="4248472" cy="45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lvl="0" indent="7938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35" normalizeH="0" baseline="0" noProof="0" dirty="0">
              <a:ln>
                <a:noFill/>
              </a:ln>
              <a:solidFill>
                <a:srgbClr val="787878"/>
              </a:solidFill>
              <a:effectLst/>
              <a:uLnTx/>
              <a:uFillTx/>
              <a:latin typeface="Trebuchet MS" pitchFamily="34" charset="0"/>
              <a:ea typeface="MS PGothic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611560" y="1422660"/>
            <a:ext cx="4629911" cy="2355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lvl="0" indent="0" algn="just" defTabSz="914400" rtl="0" eaLnBrk="1" fontAlgn="base" latinLnBrk="0" hangingPunct="1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000" spc="35" dirty="0" err="1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Avere</a:t>
            </a:r>
            <a:r>
              <a:rPr lang="en-US" sz="2000" spc="35" dirty="0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una</a:t>
            </a:r>
            <a:r>
              <a:rPr lang="en-US" sz="2000" spc="35" dirty="0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strategia</a:t>
            </a:r>
            <a:r>
              <a:rPr lang="en-US" sz="2000" spc="35" dirty="0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generale</a:t>
            </a:r>
            <a:r>
              <a:rPr lang="en-US" sz="2000" spc="35" dirty="0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ed</a:t>
            </a:r>
            <a:r>
              <a:rPr lang="en-US" sz="2000" spc="35" dirty="0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andare</a:t>
            </a:r>
            <a:r>
              <a:rPr lang="en-US" sz="2000" spc="35" dirty="0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nella</a:t>
            </a:r>
            <a:r>
              <a:rPr lang="en-US" sz="2000" spc="35" dirty="0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direzione</a:t>
            </a:r>
            <a:r>
              <a:rPr lang="en-US" sz="2000" spc="35" dirty="0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 desiderata </a:t>
            </a:r>
            <a:r>
              <a:rPr lang="en-US" sz="2000" spc="35" dirty="0" err="1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aggiustando</a:t>
            </a:r>
            <a:r>
              <a:rPr lang="en-US" sz="2000" spc="35" dirty="0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 la </a:t>
            </a:r>
            <a:r>
              <a:rPr lang="en-US" sz="2000" spc="35" dirty="0" err="1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rotta</a:t>
            </a:r>
            <a:r>
              <a:rPr lang="en-US" sz="2000" spc="35" dirty="0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, </a:t>
            </a:r>
            <a:r>
              <a:rPr lang="en-US" sz="2000" spc="35" dirty="0" err="1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sulla</a:t>
            </a:r>
            <a:r>
              <a:rPr lang="en-US" sz="2000" spc="35" dirty="0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 base </a:t>
            </a:r>
            <a:r>
              <a:rPr lang="en-US" sz="2000" spc="35" dirty="0" err="1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deiei</a:t>
            </a:r>
            <a:r>
              <a:rPr lang="en-US" sz="2000" spc="35" dirty="0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 feedback </a:t>
            </a:r>
            <a:r>
              <a:rPr lang="en-US" sz="2000" spc="35" dirty="0" err="1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ricevuti</a:t>
            </a:r>
            <a:r>
              <a:rPr lang="en-US" sz="2000" spc="35" dirty="0">
                <a:solidFill>
                  <a:srgbClr val="787878">
                    <a:lumMod val="50000"/>
                  </a:srgbClr>
                </a:solidFill>
                <a:latin typeface="Trebuchet MS" pitchFamily="34" charset="0"/>
              </a:rPr>
              <a:t>. </a:t>
            </a:r>
            <a:endParaRPr kumimoji="0" lang="en-US" sz="2000" b="0" i="0" u="none" strike="noStrike" kern="1200" cap="none" spc="35" normalizeH="0" baseline="0" noProof="0" dirty="0">
              <a:ln>
                <a:noFill/>
              </a:ln>
              <a:solidFill>
                <a:srgbClr val="787878">
                  <a:lumMod val="50000"/>
                </a:srgbClr>
              </a:solidFill>
              <a:effectLst/>
              <a:uLnTx/>
              <a:uFillTx/>
              <a:latin typeface="Trebuchet MS" pitchFamily="34" charset="0"/>
              <a:ea typeface="MS PGothic" charset="0"/>
            </a:endParaRPr>
          </a:p>
          <a:p>
            <a:pPr marL="0" marR="0" lvl="0" indent="0" algn="just" defTabSz="914400" rtl="0" eaLnBrk="1" fontAlgn="base" latinLnBrk="0" hangingPunct="1">
              <a:lnSpc>
                <a:spcPts val="36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srgbClr val="787878"/>
              </a:solidFill>
              <a:effectLst/>
              <a:uLnTx/>
              <a:uFillTx/>
              <a:latin typeface="Trebuchet MS" pitchFamily="34" charset="0"/>
              <a:ea typeface="MS PGothic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611560" y="3649833"/>
            <a:ext cx="2993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2000" i="1" dirty="0">
                <a:solidFill>
                  <a:srgbClr val="787878">
                    <a:lumMod val="50000"/>
                  </a:srgbClr>
                </a:solidFill>
                <a:latin typeface="Trebuchet MS" panose="020B0703020202090204" pitchFamily="34" charset="0"/>
              </a:rPr>
              <a:t>Piani operativi rigidi non funzionano in sistemi complessi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2000" b="0" i="1" u="none" strike="noStrike" kern="1200" cap="none" spc="0" normalizeH="0" baseline="0" noProof="0" dirty="0">
              <a:ln>
                <a:noFill/>
              </a:ln>
              <a:solidFill>
                <a:srgbClr val="787878">
                  <a:lumMod val="50000"/>
                </a:srgbClr>
              </a:solidFill>
              <a:effectLst/>
              <a:uLnTx/>
              <a:uFillTx/>
              <a:latin typeface="Trebuchet MS" panose="020B0703020202090204" pitchFamily="34" charset="0"/>
              <a:ea typeface="MS PGothic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A75C5C14-2DB8-C441-823F-A98EB602E7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2040" y="2369778"/>
            <a:ext cx="41021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0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509570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Pensare per storie, non per immagini fisse</a:t>
            </a:r>
          </a:p>
        </p:txBody>
      </p:sp>
      <p:sp>
        <p:nvSpPr>
          <p:cNvPr id="8" name="Rettangolo 7"/>
          <p:cNvSpPr/>
          <p:nvPr/>
        </p:nvSpPr>
        <p:spPr>
          <a:xfrm>
            <a:off x="683568" y="1412776"/>
            <a:ext cx="4248472" cy="45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indent="7938" algn="just">
              <a:lnSpc>
                <a:spcPct val="150000"/>
              </a:lnSpc>
              <a:spcAft>
                <a:spcPts val="0"/>
              </a:spcAft>
            </a:pPr>
            <a:endParaRPr lang="en-US" spc="35" dirty="0">
              <a:latin typeface="Trebuchet MS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683567" y="1488314"/>
            <a:ext cx="3859857" cy="2817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>
              <a:lnSpc>
                <a:spcPts val="3600"/>
              </a:lnSpc>
              <a:spcAft>
                <a:spcPts val="0"/>
              </a:spcAft>
            </a:pPr>
            <a:r>
              <a:rPr lang="en-US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Allenandosi</a:t>
            </a:r>
            <a:r>
              <a:rPr lang="en-US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 </a:t>
            </a:r>
            <a:r>
              <a:rPr lang="en-US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rappresentarsi</a:t>
            </a:r>
            <a:r>
              <a:rPr lang="en-US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i="1" spc="9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l’evoluzione</a:t>
            </a:r>
            <a:r>
              <a:rPr lang="en-US" i="1" spc="9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del </a:t>
            </a:r>
            <a:r>
              <a:rPr lang="en-US" i="1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sistema</a:t>
            </a:r>
            <a:r>
              <a:rPr lang="en-US" i="1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nel</a:t>
            </a:r>
            <a:r>
              <a:rPr lang="en-US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tempo </a:t>
            </a:r>
            <a:r>
              <a:rPr lang="en-US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("</a:t>
            </a:r>
            <a:r>
              <a:rPr lang="en-US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pensare</a:t>
            </a:r>
            <a:r>
              <a:rPr lang="en-US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per </a:t>
            </a:r>
            <a:r>
              <a:rPr lang="en-US" spc="-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filmati</a:t>
            </a:r>
            <a:r>
              <a:rPr lang="en-US" spc="-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") </a:t>
            </a:r>
          </a:p>
          <a:p>
            <a:pPr marR="0" algn="just">
              <a:lnSpc>
                <a:spcPts val="3600"/>
              </a:lnSpc>
              <a:spcAft>
                <a:spcPts val="0"/>
              </a:spcAft>
            </a:pPr>
            <a:endParaRPr lang="en-US" i="1" dirty="0">
              <a:latin typeface="Trebuchet MS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13" name="Image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716016" y="1340768"/>
            <a:ext cx="4053840" cy="336804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5EA6379C-53D1-B24F-869E-1712570A4B9E}"/>
              </a:ext>
            </a:extLst>
          </p:cNvPr>
          <p:cNvSpPr txBox="1"/>
          <p:nvPr/>
        </p:nvSpPr>
        <p:spPr>
          <a:xfrm>
            <a:off x="786809" y="5124893"/>
            <a:ext cx="67457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Una storia ha una dinamica: guardando solo una foto non</a:t>
            </a:r>
          </a:p>
          <a:p>
            <a:r>
              <a:rPr lang="it-IT" sz="2000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si può capirne la trama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 Esplorare gli scenari possibili</a:t>
            </a:r>
          </a:p>
        </p:txBody>
      </p:sp>
      <p:sp>
        <p:nvSpPr>
          <p:cNvPr id="8" name="Rettangolo 7"/>
          <p:cNvSpPr/>
          <p:nvPr/>
        </p:nvSpPr>
        <p:spPr>
          <a:xfrm>
            <a:off x="683568" y="1412776"/>
            <a:ext cx="4248472" cy="45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indent="7938" algn="just">
              <a:lnSpc>
                <a:spcPct val="150000"/>
              </a:lnSpc>
              <a:spcAft>
                <a:spcPts val="0"/>
              </a:spcAft>
            </a:pPr>
            <a:endParaRPr lang="en-US" spc="35" dirty="0">
              <a:latin typeface="Trebuchet MS" pitchFamily="34" charset="0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611560" y="1412776"/>
            <a:ext cx="784887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600"/>
              </a:lnSpc>
            </a:pPr>
            <a:r>
              <a:rPr lang="en-US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Allenandosi</a:t>
            </a:r>
            <a:r>
              <a:rPr lang="en-US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 </a:t>
            </a:r>
            <a:r>
              <a:rPr lang="en-US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produrre</a:t>
            </a:r>
            <a:r>
              <a:rPr lang="en-US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i="1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scenari</a:t>
            </a:r>
            <a:r>
              <a:rPr lang="en-US" i="1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i="1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mentali</a:t>
            </a:r>
            <a:r>
              <a:rPr lang="en-US" i="1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i="1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futuri</a:t>
            </a:r>
            <a:r>
              <a:rPr lang="en-US" i="1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(</a:t>
            </a:r>
            <a:r>
              <a:rPr lang="en-US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ovvero</a:t>
            </a:r>
            <a:r>
              <a:rPr lang="en-US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rappresentazioni</a:t>
            </a:r>
            <a:r>
              <a:rPr lang="en-US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</a:t>
            </a:r>
            <a:r>
              <a:rPr lang="en-US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quelli</a:t>
            </a:r>
            <a:r>
              <a:rPr lang="en-US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</a:t>
            </a:r>
            <a:r>
              <a:rPr lang="en-US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filosofi</a:t>
            </a:r>
            <a:r>
              <a:rPr lang="en-US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chiamano</a:t>
            </a:r>
            <a:r>
              <a:rPr lang="en-US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i="1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mondi</a:t>
            </a:r>
            <a:r>
              <a:rPr lang="en-US" i="1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i="1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possibili</a:t>
            </a:r>
            <a:r>
              <a:rPr lang="en-US" i="1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), </a:t>
            </a:r>
            <a:r>
              <a:rPr lang="en-US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il </a:t>
            </a:r>
            <a:r>
              <a:rPr lang="en-US" spc="-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più</a:t>
            </a:r>
            <a:r>
              <a:rPr lang="en-US" spc="-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-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possibile</a:t>
            </a:r>
            <a:r>
              <a:rPr lang="en-US" spc="-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-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diversificati</a:t>
            </a:r>
            <a:r>
              <a:rPr lang="en-US" spc="-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-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tra</a:t>
            </a:r>
            <a:r>
              <a:rPr lang="en-US" spc="-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-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loro</a:t>
            </a:r>
            <a:r>
              <a:rPr lang="en-US" spc="-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; </a:t>
            </a:r>
            <a:r>
              <a:rPr lang="en-US" spc="-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gli</a:t>
            </a:r>
            <a:r>
              <a:rPr lang="en-US" spc="-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-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scenari</a:t>
            </a:r>
            <a:r>
              <a:rPr lang="en-US" spc="-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devono</a:t>
            </a:r>
            <a:r>
              <a:rPr lang="en-US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riguardare</a:t>
            </a:r>
            <a:r>
              <a:rPr lang="en-US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il </a:t>
            </a:r>
            <a:r>
              <a:rPr lang="en-US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sistema</a:t>
            </a:r>
            <a:r>
              <a:rPr lang="en-US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complesso</a:t>
            </a:r>
            <a:r>
              <a:rPr lang="en-US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e il </a:t>
            </a:r>
            <a:r>
              <a:rPr lang="en-US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suo</a:t>
            </a:r>
            <a:r>
              <a:rPr lang="en-US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ambiente</a:t>
            </a:r>
            <a:r>
              <a:rPr lang="en-US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3A0BC87-D2AB-0D4F-A19E-E6CFF5FA2D39}"/>
              </a:ext>
            </a:extLst>
          </p:cNvPr>
          <p:cNvSpPr txBox="1"/>
          <p:nvPr/>
        </p:nvSpPr>
        <p:spPr>
          <a:xfrm>
            <a:off x="723015" y="4486940"/>
            <a:ext cx="74493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Ogni sistema complesso possiede più stati di equilibrio.</a:t>
            </a:r>
          </a:p>
          <a:p>
            <a:r>
              <a:rPr lang="it-IT" sz="2000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Verso quale sembra evolvere? Verso quale vorremmo che evolvesse?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3544" y="284803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46100" y="394052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Beffati dalla </a:t>
            </a:r>
            <a:r>
              <a:rPr lang="it-IT" sz="2600" dirty="0" err="1">
                <a:solidFill>
                  <a:srgbClr val="00B0F0"/>
                </a:solidFill>
                <a:latin typeface="Bebas Neue" pitchFamily="34" charset="0"/>
                <a:cs typeface="Georgia"/>
              </a:rPr>
              <a:t>complessita’</a:t>
            </a:r>
            <a:endParaRPr lang="it-IT" sz="2600" dirty="0">
              <a:solidFill>
                <a:srgbClr val="00B0F0"/>
              </a:solidFill>
              <a:latin typeface="Bebas Neue" pitchFamily="34" charset="0"/>
              <a:cs typeface="Georgia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148347" y="1501262"/>
            <a:ext cx="4328853" cy="4035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>
              <a:lnSpc>
                <a:spcPts val="3600"/>
              </a:lnSpc>
              <a:spcAft>
                <a:spcPts val="0"/>
              </a:spcAft>
            </a:pPr>
            <a:r>
              <a:rPr lang="en-US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Ora</a:t>
            </a:r>
            <a:r>
              <a:rPr lang="en-US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vedremo</a:t>
            </a:r>
            <a:r>
              <a:rPr lang="en-US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casi</a:t>
            </a:r>
            <a:r>
              <a:rPr lang="en-US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reali</a:t>
            </a:r>
            <a:r>
              <a:rPr lang="en-US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</a:t>
            </a:r>
            <a:r>
              <a:rPr lang="en-US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problemi</a:t>
            </a:r>
            <a:r>
              <a:rPr lang="en-US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affrontati</a:t>
            </a:r>
            <a:r>
              <a:rPr lang="en-US" spc="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con </a:t>
            </a:r>
            <a:r>
              <a:rPr lang="en-US" spc="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modelli</a:t>
            </a:r>
            <a:r>
              <a:rPr lang="en-US" spc="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inadeguati</a:t>
            </a:r>
            <a:r>
              <a:rPr lang="en-US" spc="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</a:p>
          <a:p>
            <a:pPr marR="0">
              <a:lnSpc>
                <a:spcPts val="3600"/>
              </a:lnSpc>
              <a:spcBef>
                <a:spcPts val="2260"/>
              </a:spcBef>
              <a:spcAft>
                <a:spcPts val="0"/>
              </a:spcAft>
            </a:pPr>
            <a:r>
              <a:rPr lang="en-US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 </a:t>
            </a:r>
            <a:r>
              <a:rPr lang="en-US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particolare</a:t>
            </a:r>
            <a:r>
              <a:rPr lang="en-US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esempi</a:t>
            </a:r>
            <a:r>
              <a:rPr lang="en-US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</a:t>
            </a:r>
            <a:r>
              <a:rPr lang="en-US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problemi</a:t>
            </a:r>
            <a:r>
              <a:rPr lang="en-US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legati</a:t>
            </a:r>
            <a:r>
              <a:rPr lang="en-US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 </a:t>
            </a:r>
            <a:r>
              <a:rPr lang="en-US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sistemi</a:t>
            </a:r>
            <a:r>
              <a:rPr lang="en-US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complessi</a:t>
            </a:r>
            <a:r>
              <a:rPr lang="en-US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fronteggiati</a:t>
            </a:r>
            <a:r>
              <a:rPr lang="en-US" spc="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attraverso</a:t>
            </a:r>
            <a:r>
              <a:rPr lang="en-US" spc="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modelli</a:t>
            </a:r>
            <a:r>
              <a:rPr lang="en-US" spc="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ipersemplificati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461" y="1650245"/>
            <a:ext cx="2973548" cy="3813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1: la guerra alla </a:t>
            </a:r>
            <a:r>
              <a:rPr lang="it-IT" sz="2600" dirty="0" err="1">
                <a:solidFill>
                  <a:srgbClr val="00B0F0"/>
                </a:solidFill>
                <a:latin typeface="Bebas Neue" pitchFamily="34" charset="0"/>
                <a:cs typeface="Georgia"/>
              </a:rPr>
              <a:t>poverta’</a:t>
            </a:r>
            <a:endParaRPr lang="it-IT" sz="2600" dirty="0">
              <a:solidFill>
                <a:srgbClr val="00B0F0"/>
              </a:solidFill>
              <a:latin typeface="Bebas Neue" pitchFamily="34" charset="0"/>
              <a:cs typeface="Georgia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3176427" y="1222264"/>
            <a:ext cx="5760640" cy="5210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Alla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morte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Kennedy, Lyndon Johnson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divenne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Presidente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degli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Stati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Uniti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</a:p>
          <a:p>
            <a:pPr marR="0">
              <a:spcAft>
                <a:spcPts val="0"/>
              </a:spcAft>
            </a:pPr>
            <a:r>
              <a:rPr lang="en-US" sz="2000" spc="1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Il </a:t>
            </a:r>
            <a:r>
              <a:rPr lang="en-US" sz="2000" spc="1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Presidente</a:t>
            </a:r>
            <a:r>
              <a:rPr lang="en-US" sz="2000" spc="1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Johnson, </a:t>
            </a:r>
            <a:r>
              <a:rPr lang="en-US" sz="2000" spc="1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alla</a:t>
            </a:r>
            <a:r>
              <a:rPr lang="en-US" sz="2000" spc="1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guida</a:t>
            </a:r>
            <a:r>
              <a:rPr lang="en-US" sz="2000" spc="1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un 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governo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“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centrosinistra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”, 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dichiarò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8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"</a:t>
            </a:r>
            <a:r>
              <a:rPr lang="en-US" sz="2000" spc="8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guerra</a:t>
            </a:r>
            <a:r>
              <a:rPr lang="en-US" sz="2000" spc="8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8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alla</a:t>
            </a:r>
            <a:r>
              <a:rPr lang="en-US" sz="2000" spc="8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8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povertà</a:t>
            </a:r>
            <a:r>
              <a:rPr lang="en-US" sz="2000" spc="8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".</a:t>
            </a:r>
            <a:br>
              <a:rPr lang="en-US" sz="2000" spc="8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</a:br>
            <a:endParaRPr lang="en-US" sz="2000" spc="85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marR="0">
              <a:spcAft>
                <a:spcPts val="0"/>
              </a:spcAft>
            </a:pP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 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tutte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le 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principali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città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furono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messi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in </a:t>
            </a:r>
            <a:r>
              <a:rPr lang="en-US" sz="2000" spc="1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atto</a:t>
            </a:r>
            <a:r>
              <a:rPr lang="en-US" sz="2000" spc="1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programmi</a:t>
            </a:r>
            <a:r>
              <a:rPr lang="en-US" sz="2000" spc="1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</a:t>
            </a:r>
            <a:r>
              <a:rPr lang="en-US" sz="2000" spc="1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aiuto</a:t>
            </a:r>
            <a:r>
              <a:rPr lang="en-US" sz="2000" spc="1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(casa e </a:t>
            </a:r>
            <a:r>
              <a:rPr lang="en-US" sz="2000" spc="1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lavoro</a:t>
            </a:r>
            <a:r>
              <a:rPr lang="en-US" sz="2000" spc="1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) </a:t>
            </a:r>
            <a:r>
              <a:rPr lang="en-US" sz="2000" spc="1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per </a:t>
            </a:r>
            <a:r>
              <a:rPr lang="en-US" sz="2000" spc="10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</a:t>
            </a:r>
            <a:r>
              <a:rPr lang="en-US" sz="2000" spc="1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0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meno</a:t>
            </a:r>
            <a:r>
              <a:rPr lang="en-US" sz="2000" spc="1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0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abbienti</a:t>
            </a:r>
            <a:r>
              <a:rPr lang="en-US" sz="2000" spc="1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</a:p>
          <a:p>
            <a:pPr marR="0">
              <a:spcAft>
                <a:spcPts val="0"/>
              </a:spcAft>
            </a:pPr>
            <a:endParaRPr lang="en-US" sz="2000" spc="3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marR="0">
              <a:spcAft>
                <a:spcPts val="0"/>
              </a:spcAft>
            </a:pPr>
            <a:endParaRPr lang="en-US" sz="2000" spc="3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marR="0">
              <a:spcAft>
                <a:spcPts val="0"/>
              </a:spcAft>
            </a:pP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La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guerra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alla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povertà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fu un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disastro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: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alla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fine </a:t>
            </a:r>
            <a:r>
              <a:rPr lang="en-US" sz="2000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degli</a:t>
            </a:r>
            <a:r>
              <a:rPr lang="en-US" sz="2000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anni</a:t>
            </a:r>
            <a:r>
              <a:rPr lang="en-US" sz="2000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'60 </a:t>
            </a:r>
            <a:r>
              <a:rPr lang="en-US" sz="2000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nelle</a:t>
            </a:r>
            <a:r>
              <a:rPr lang="en-US" sz="2000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città</a:t>
            </a:r>
            <a:r>
              <a:rPr lang="en-US" sz="2000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c'erano</a:t>
            </a:r>
            <a:r>
              <a:rPr lang="en-US" sz="2000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più</a:t>
            </a:r>
            <a:r>
              <a:rPr lang="en-US" sz="2000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8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poveri</a:t>
            </a:r>
            <a:r>
              <a:rPr lang="en-US" sz="2000" spc="8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prima... </a:t>
            </a:r>
          </a:p>
          <a:p>
            <a:pPr marR="0">
              <a:lnSpc>
                <a:spcPts val="3600"/>
              </a:lnSpc>
              <a:spcAft>
                <a:spcPts val="0"/>
              </a:spcAft>
            </a:pPr>
            <a:endParaRPr lang="en-US" sz="2000" i="1" spc="8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>
              <a:lnSpc>
                <a:spcPts val="3000"/>
              </a:lnSpc>
            </a:pPr>
            <a:endParaRPr lang="en-US" sz="2000" spc="45" dirty="0">
              <a:latin typeface="Trebuchet MS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6100" y="1222264"/>
            <a:ext cx="2335057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8" name="Rettangolo 7"/>
          <p:cNvSpPr/>
          <p:nvPr/>
        </p:nvSpPr>
        <p:spPr>
          <a:xfrm>
            <a:off x="683568" y="1412776"/>
            <a:ext cx="4248472" cy="45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indent="7938" algn="just">
              <a:lnSpc>
                <a:spcPct val="150000"/>
              </a:lnSpc>
              <a:spcAft>
                <a:spcPts val="0"/>
              </a:spcAft>
            </a:pPr>
            <a:endParaRPr lang="en-US" spc="35" dirty="0">
              <a:latin typeface="Trebuchet MS" pitchFamily="34" charset="0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D791AEE9-63DD-BE4F-8583-81F05E9005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08" y="1421938"/>
            <a:ext cx="6203982" cy="3564399"/>
          </a:xfrm>
          <a:prstGeom prst="rect">
            <a:avLst/>
          </a:prstGeom>
        </p:spPr>
      </p:pic>
      <p:sp>
        <p:nvSpPr>
          <p:cNvPr id="11" name="Rettangolo 10">
            <a:extLst>
              <a:ext uri="{FF2B5EF4-FFF2-40B4-BE49-F238E27FC236}">
                <a16:creationId xmlns:a16="http://schemas.microsoft.com/office/drawing/2014/main" id="{F92D4EEF-0F0D-8546-953C-A879F4036F17}"/>
              </a:ext>
            </a:extLst>
          </p:cNvPr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Descrizione della realtà 2.0</a:t>
            </a:r>
          </a:p>
        </p:txBody>
      </p:sp>
    </p:spTree>
    <p:extLst>
      <p:ext uri="{BB962C8B-B14F-4D97-AF65-F5344CB8AC3E}">
        <p14:creationId xmlns:p14="http://schemas.microsoft.com/office/powerpoint/2010/main" val="17183661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1: la guerra alla </a:t>
            </a:r>
            <a:r>
              <a:rPr lang="it-IT" sz="2600" dirty="0" err="1">
                <a:solidFill>
                  <a:srgbClr val="00B0F0"/>
                </a:solidFill>
                <a:latin typeface="Bebas Neue" pitchFamily="34" charset="0"/>
                <a:cs typeface="Georgia"/>
              </a:rPr>
              <a:t>poverta’</a:t>
            </a:r>
            <a:endParaRPr lang="it-IT" sz="2600" dirty="0">
              <a:solidFill>
                <a:srgbClr val="00B0F0"/>
              </a:solidFill>
              <a:latin typeface="Bebas Neue" pitchFamily="34" charset="0"/>
              <a:cs typeface="Georgia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539552" y="1340768"/>
            <a:ext cx="57606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spc="1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 </a:t>
            </a:r>
            <a:r>
              <a:rPr lang="en-US" sz="2000" spc="1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città</a:t>
            </a:r>
            <a:r>
              <a:rPr lang="en-US" sz="2000" spc="1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sono</a:t>
            </a:r>
            <a:r>
              <a:rPr lang="en-US" sz="2000" spc="1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sistemi</a:t>
            </a:r>
            <a:r>
              <a:rPr lang="en-US" sz="2000" spc="1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complessi</a:t>
            </a:r>
            <a:r>
              <a:rPr lang="en-US" sz="2000" spc="1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"</a:t>
            </a:r>
            <a:r>
              <a:rPr lang="en-US" sz="2000" spc="1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aperti</a:t>
            </a:r>
            <a:r>
              <a:rPr lang="en-US" sz="2000" spc="1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".</a:t>
            </a:r>
          </a:p>
          <a:p>
            <a:pPr algn="just"/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 </a:t>
            </a:r>
            <a:r>
              <a:rPr lang="en-US" sz="20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contadini</a:t>
            </a:r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abbandonarono</a:t>
            </a:r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le zone </a:t>
            </a:r>
            <a:r>
              <a:rPr lang="en-US" sz="20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rurali</a:t>
            </a:r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e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spostarono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in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massa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in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città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per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ricevere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gli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aiuti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del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governo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lasciando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le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attività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economiche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cui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partecipavano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e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creando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nuove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situazioni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povertà</a:t>
            </a:r>
            <a:endParaRPr lang="en-US" sz="2000" spc="3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algn="just"/>
            <a:endParaRPr lang="en-US" sz="2000" spc="3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algn="just"/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Gli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aiuti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non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bastavano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per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tutti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!!! </a:t>
            </a:r>
            <a:endParaRPr lang="en-US" sz="2000" spc="45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9" name="Image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16216" y="1196752"/>
            <a:ext cx="1961143" cy="2232248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539552" y="4087949"/>
            <a:ext cx="7937807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spc="1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L'errore</a:t>
            </a:r>
            <a:r>
              <a:rPr lang="en-US" sz="2000" spc="1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del </a:t>
            </a:r>
            <a:r>
              <a:rPr lang="en-US" sz="2000" spc="1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governo</a:t>
            </a:r>
            <a:r>
              <a:rPr lang="en-US" sz="2000" spc="1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Johnson fu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intraprendere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la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guerra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alla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povertà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avendo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in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mente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un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modello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inadeguato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città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nel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quale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le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città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erano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pensate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come </a:t>
            </a:r>
            <a:r>
              <a:rPr lang="en-US" sz="200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sistemi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chiusi</a:t>
            </a:r>
            <a:r>
              <a:rPr lang="en-US" dirty="0">
                <a:latin typeface="Trebuchet MS" pitchFamily="34" charset="0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spc="45" dirty="0">
              <a:latin typeface="Trebuchet MS" pitchFamily="34" charset="0"/>
            </a:endParaRPr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2: il mangiatore di uomini</a:t>
            </a:r>
          </a:p>
        </p:txBody>
      </p:sp>
      <p:sp>
        <p:nvSpPr>
          <p:cNvPr id="10" name="Rettangolo 9"/>
          <p:cNvSpPr/>
          <p:nvPr/>
        </p:nvSpPr>
        <p:spPr>
          <a:xfrm>
            <a:off x="539552" y="1196752"/>
            <a:ext cx="48765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Nel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1898, in Kenya,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gli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inglesi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stavano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costruendo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la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ferrovia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 La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ferrovia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doveva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attraversare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il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fiume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Tsavo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: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occorreva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pertanto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un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ponte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sul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fiume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12" name="Image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724128" y="980728"/>
            <a:ext cx="2799849" cy="2016224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539552" y="3101701"/>
            <a:ext cx="7984425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Un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leone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3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metri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prese a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mangiarsi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tutti</a:t>
            </a:r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gli</a:t>
            </a:r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operai</a:t>
            </a:r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lavoravano</a:t>
            </a:r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al </a:t>
            </a:r>
            <a:r>
              <a:rPr lang="en-US" sz="20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ponte</a:t>
            </a:r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 </a:t>
            </a:r>
          </a:p>
          <a:p>
            <a:pPr algn="just"/>
            <a:endParaRPr lang="en-US" sz="2000" spc="4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algn="just"/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Dopo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b="1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140 </a:t>
            </a:r>
            <a:r>
              <a:rPr lang="en-US" sz="2000" b="1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morti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lavori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interruppero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</a:p>
          <a:p>
            <a:pPr algn="just"/>
            <a:endParaRPr lang="en-US" sz="2000" spc="35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algn="just"/>
            <a:r>
              <a:rPr lang="en-US" sz="20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Gli</a:t>
            </a:r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indigeni</a:t>
            </a:r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credevano</a:t>
            </a:r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il </a:t>
            </a:r>
            <a:r>
              <a:rPr lang="en-US" sz="20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leone</a:t>
            </a:r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fosse 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un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demone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: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appariva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sempre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dove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meno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lo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aspettava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come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uno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spirito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... </a:t>
            </a:r>
          </a:p>
          <a:p>
            <a:pPr algn="just"/>
            <a:endParaRPr lang="en-US" sz="2000" spc="5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algn="just">
              <a:spcBef>
                <a:spcPts val="330"/>
              </a:spcBef>
            </a:pP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Il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leone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sembrava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davvero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imprendibile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: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tutti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progetti per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catturarlo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continuavano</a:t>
            </a:r>
            <a:r>
              <a:rPr lang="en-US" sz="20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 </a:t>
            </a:r>
            <a:r>
              <a:rPr lang="en-US" sz="2000" spc="1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fallire</a:t>
            </a:r>
            <a:r>
              <a:rPr lang="en-US" sz="2000" spc="1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... </a:t>
            </a:r>
          </a:p>
          <a:p>
            <a:pPr algn="just">
              <a:spcBef>
                <a:spcPts val="330"/>
              </a:spcBef>
            </a:pPr>
            <a:endParaRPr lang="en-US" sz="2000" i="1" spc="11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2: il mangiatore di uomini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539552" y="1161877"/>
            <a:ext cx="7632848" cy="5103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 progetti di </a:t>
            </a:r>
            <a:r>
              <a:rPr lang="en-US" sz="18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trappola</a:t>
            </a:r>
            <a:r>
              <a:rPr lang="en-US" sz="18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</a:t>
            </a:r>
            <a:r>
              <a:rPr lang="en-US" sz="18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basavano</a:t>
            </a:r>
            <a:r>
              <a:rPr lang="en-US" sz="18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tutti</a:t>
            </a:r>
            <a:r>
              <a:rPr lang="en-US" sz="18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su</a:t>
            </a:r>
            <a:r>
              <a:rPr lang="en-US" sz="18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uno</a:t>
            </a:r>
            <a:r>
              <a:rPr lang="en-US" sz="1800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i="1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scenario </a:t>
            </a:r>
            <a:r>
              <a:rPr lang="en-US" sz="1800" i="1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ipersemplificato</a:t>
            </a:r>
            <a:r>
              <a:rPr lang="en-US" sz="1800" i="1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1800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 cui </a:t>
            </a:r>
            <a:r>
              <a:rPr lang="en-US" sz="1800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sia</a:t>
            </a:r>
            <a:r>
              <a:rPr lang="en-US" sz="1800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il </a:t>
            </a:r>
            <a:r>
              <a:rPr lang="en-US" sz="18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leone</a:t>
            </a:r>
            <a:r>
              <a:rPr lang="en-US" sz="18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18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sia</a:t>
            </a:r>
            <a:r>
              <a:rPr lang="en-US" sz="18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</a:t>
            </a:r>
            <a:r>
              <a:rPr lang="en-US" sz="18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tiratori</a:t>
            </a:r>
            <a:r>
              <a:rPr lang="en-US" sz="18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18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avevano</a:t>
            </a:r>
            <a:r>
              <a:rPr lang="en-US" sz="18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un </a:t>
            </a:r>
            <a:r>
              <a:rPr lang="en-US" sz="1800" spc="9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comportamento</a:t>
            </a:r>
            <a:r>
              <a:rPr lang="en-US" sz="1800" spc="9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"</a:t>
            </a:r>
            <a:r>
              <a:rPr lang="en-US" sz="1800" spc="9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lineare</a:t>
            </a:r>
            <a:r>
              <a:rPr lang="en-US" sz="1800" spc="9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": </a:t>
            </a:r>
          </a:p>
          <a:p>
            <a:pPr algn="just"/>
            <a:endParaRPr lang="en-US" sz="1800" spc="95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spc="9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La </a:t>
            </a:r>
            <a:r>
              <a:rPr lang="en-US" sz="1800" spc="9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preda</a:t>
            </a:r>
            <a:r>
              <a:rPr lang="en-US" sz="1800" spc="9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(esca)  </a:t>
            </a:r>
            <a:r>
              <a:rPr lang="en-US" sz="1800" spc="9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viene</a:t>
            </a:r>
            <a:r>
              <a:rPr lang="en-US" sz="1800" spc="9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fiutata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	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il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leone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avvicina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alla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preda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ed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entra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in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gabbia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Scatta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la </a:t>
            </a:r>
            <a:r>
              <a:rPr lang="en-US" sz="18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trappola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   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 </a:t>
            </a:r>
            <a:r>
              <a:rPr lang="en-US" sz="18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tiratori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prendono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la </a:t>
            </a:r>
            <a:r>
              <a:rPr lang="en-US" sz="18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mira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18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sparano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 e   </a:t>
            </a:r>
            <a:r>
              <a:rPr lang="en-US" sz="18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uccidono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il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leone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</a:p>
          <a:p>
            <a:pPr marL="1588"/>
            <a:endParaRPr lang="en-US" sz="1800" spc="35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marL="1588"/>
            <a:endParaRPr lang="en-US" sz="1800" spc="35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marL="1588"/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Uno scenario </a:t>
            </a:r>
            <a:r>
              <a:rPr lang="en-US" sz="18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più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adeguato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alla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realtà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avrebbe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dovuto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tener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conto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del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fatto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i="1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esca, </a:t>
            </a:r>
            <a:r>
              <a:rPr lang="en-US" sz="1800" i="1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leone</a:t>
            </a:r>
            <a:r>
              <a:rPr lang="en-US" sz="1800" i="1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e </a:t>
            </a:r>
            <a:r>
              <a:rPr lang="en-US" sz="1800" i="1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tiratori</a:t>
            </a:r>
            <a:r>
              <a:rPr lang="en-US" sz="1800" i="1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i="1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costituiscono</a:t>
            </a:r>
            <a:r>
              <a:rPr lang="en-US" sz="1800" i="1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un </a:t>
            </a:r>
            <a:r>
              <a:rPr lang="en-US" sz="1800" i="1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sistema</a:t>
            </a:r>
            <a:r>
              <a:rPr lang="en-US" sz="1800" i="1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i="1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complesso</a:t>
            </a:r>
            <a:r>
              <a:rPr lang="en-US" sz="1800" i="1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dal </a:t>
            </a:r>
            <a:r>
              <a:rPr lang="en-US" sz="18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comportamento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non </a:t>
            </a:r>
            <a:r>
              <a:rPr lang="en-US" sz="18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lineare</a:t>
            </a:r>
            <a:r>
              <a:rPr lang="en-US" sz="18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e </a:t>
            </a:r>
            <a:r>
              <a:rPr lang="en-US" sz="18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quindi</a:t>
            </a:r>
            <a:r>
              <a:rPr lang="en-US" sz="18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imprevedibile</a:t>
            </a:r>
            <a:r>
              <a:rPr lang="en-US" sz="18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</a:p>
          <a:p>
            <a:pPr algn="just">
              <a:lnSpc>
                <a:spcPts val="3500"/>
              </a:lnSpc>
            </a:pPr>
            <a:r>
              <a:rPr lang="en-US" spc="30" dirty="0">
                <a:latin typeface="Trebuchet MS" pitchFamily="34" charset="0"/>
              </a:rPr>
              <a:t> </a:t>
            </a:r>
          </a:p>
          <a:p>
            <a:pPr algn="just">
              <a:lnSpc>
                <a:spcPts val="3500"/>
              </a:lnSpc>
            </a:pPr>
            <a:r>
              <a:rPr lang="en-US" spc="75" dirty="0">
                <a:latin typeface="Trebuchet MS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ttangolo 23"/>
          <p:cNvSpPr/>
          <p:nvPr/>
        </p:nvSpPr>
        <p:spPr>
          <a:xfrm>
            <a:off x="5364088" y="3284984"/>
            <a:ext cx="1944216" cy="64807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Rettangolo 22"/>
          <p:cNvSpPr/>
          <p:nvPr/>
        </p:nvSpPr>
        <p:spPr>
          <a:xfrm>
            <a:off x="5652120" y="1628800"/>
            <a:ext cx="1296144" cy="64807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ttangolo 21"/>
          <p:cNvSpPr/>
          <p:nvPr/>
        </p:nvSpPr>
        <p:spPr>
          <a:xfrm>
            <a:off x="1115616" y="1556792"/>
            <a:ext cx="1368152" cy="64807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2: il mangiatore di uomini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1043608" y="1556792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chemeClr val="bg1"/>
                </a:solidFill>
                <a:latin typeface="Trebuchet MS" pitchFamily="34" charset="0"/>
              </a:rPr>
              <a:t>LEONE</a:t>
            </a:r>
          </a:p>
        </p:txBody>
      </p:sp>
      <p:sp>
        <p:nvSpPr>
          <p:cNvPr id="20" name="CasellaDiTesto 19"/>
          <p:cNvSpPr txBox="1"/>
          <p:nvPr/>
        </p:nvSpPr>
        <p:spPr>
          <a:xfrm>
            <a:off x="5652120" y="1628800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chemeClr val="bg1"/>
                </a:solidFill>
                <a:latin typeface="Trebuchet MS" pitchFamily="34" charset="0"/>
              </a:rPr>
              <a:t>ESCA</a:t>
            </a:r>
          </a:p>
        </p:txBody>
      </p:sp>
      <p:sp>
        <p:nvSpPr>
          <p:cNvPr id="21" name="CasellaDiTesto 20"/>
          <p:cNvSpPr txBox="1"/>
          <p:nvPr/>
        </p:nvSpPr>
        <p:spPr>
          <a:xfrm>
            <a:off x="5364088" y="3284984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chemeClr val="bg1"/>
                </a:solidFill>
                <a:latin typeface="Trebuchet MS" pitchFamily="34" charset="0"/>
              </a:rPr>
              <a:t>TIRATORI</a:t>
            </a:r>
          </a:p>
        </p:txBody>
      </p:sp>
      <p:cxnSp>
        <p:nvCxnSpPr>
          <p:cNvPr id="28" name="Connettore 1 27"/>
          <p:cNvCxnSpPr/>
          <p:nvPr/>
        </p:nvCxnSpPr>
        <p:spPr>
          <a:xfrm flipV="1">
            <a:off x="6228184" y="1196752"/>
            <a:ext cx="0" cy="43204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1 29"/>
          <p:cNvCxnSpPr/>
          <p:nvPr/>
        </p:nvCxnSpPr>
        <p:spPr>
          <a:xfrm flipH="1">
            <a:off x="1691680" y="1196752"/>
            <a:ext cx="453650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2 32"/>
          <p:cNvCxnSpPr/>
          <p:nvPr/>
        </p:nvCxnSpPr>
        <p:spPr>
          <a:xfrm>
            <a:off x="1691680" y="1196752"/>
            <a:ext cx="0" cy="36004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asellaDiTesto 35"/>
          <p:cNvSpPr txBox="1"/>
          <p:nvPr/>
        </p:nvSpPr>
        <p:spPr>
          <a:xfrm>
            <a:off x="3563888" y="836712"/>
            <a:ext cx="840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i="1" dirty="0">
                <a:latin typeface="Trebuchet MS" pitchFamily="34" charset="0"/>
              </a:rPr>
              <a:t>attrae</a:t>
            </a:r>
          </a:p>
        </p:txBody>
      </p:sp>
      <p:cxnSp>
        <p:nvCxnSpPr>
          <p:cNvPr id="38" name="Connettore 2 37"/>
          <p:cNvCxnSpPr/>
          <p:nvPr/>
        </p:nvCxnSpPr>
        <p:spPr>
          <a:xfrm>
            <a:off x="2627784" y="1916832"/>
            <a:ext cx="2880320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CasellaDiTesto 38"/>
          <p:cNvSpPr txBox="1"/>
          <p:nvPr/>
        </p:nvSpPr>
        <p:spPr>
          <a:xfrm>
            <a:off x="3419872" y="1556792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i="1" dirty="0">
                <a:latin typeface="Trebuchet MS" pitchFamily="34" charset="0"/>
              </a:rPr>
              <a:t>spaventa</a:t>
            </a:r>
          </a:p>
        </p:txBody>
      </p:sp>
      <p:cxnSp>
        <p:nvCxnSpPr>
          <p:cNvPr id="40" name="Connettore 1 39"/>
          <p:cNvCxnSpPr/>
          <p:nvPr/>
        </p:nvCxnSpPr>
        <p:spPr>
          <a:xfrm flipV="1">
            <a:off x="6228184" y="2348880"/>
            <a:ext cx="0" cy="43204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/>
          <p:cNvCxnSpPr/>
          <p:nvPr/>
        </p:nvCxnSpPr>
        <p:spPr>
          <a:xfrm flipH="1">
            <a:off x="2339752" y="2780928"/>
            <a:ext cx="388843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2 43"/>
          <p:cNvCxnSpPr/>
          <p:nvPr/>
        </p:nvCxnSpPr>
        <p:spPr>
          <a:xfrm flipV="1">
            <a:off x="2339752" y="2276872"/>
            <a:ext cx="0" cy="50405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asellaDiTesto 44"/>
          <p:cNvSpPr txBox="1"/>
          <p:nvPr/>
        </p:nvSpPr>
        <p:spPr>
          <a:xfrm>
            <a:off x="3275856" y="2420888"/>
            <a:ext cx="1527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i="1" dirty="0">
                <a:latin typeface="Trebuchet MS" pitchFamily="34" charset="0"/>
              </a:rPr>
              <a:t>insospettisce</a:t>
            </a:r>
          </a:p>
        </p:txBody>
      </p:sp>
      <p:cxnSp>
        <p:nvCxnSpPr>
          <p:cNvPr id="47" name="Connettore 1 46"/>
          <p:cNvCxnSpPr/>
          <p:nvPr/>
        </p:nvCxnSpPr>
        <p:spPr>
          <a:xfrm>
            <a:off x="1979712" y="2276872"/>
            <a:ext cx="0" cy="115212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2 50"/>
          <p:cNvCxnSpPr/>
          <p:nvPr/>
        </p:nvCxnSpPr>
        <p:spPr>
          <a:xfrm>
            <a:off x="1979712" y="3429000"/>
            <a:ext cx="3240360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asellaDiTesto 51"/>
          <p:cNvSpPr txBox="1"/>
          <p:nvPr/>
        </p:nvSpPr>
        <p:spPr>
          <a:xfrm>
            <a:off x="3419872" y="3068960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i="1" dirty="0">
                <a:latin typeface="Trebuchet MS" pitchFamily="34" charset="0"/>
              </a:rPr>
              <a:t>spaventa</a:t>
            </a:r>
          </a:p>
        </p:txBody>
      </p:sp>
      <p:cxnSp>
        <p:nvCxnSpPr>
          <p:cNvPr id="57" name="Connettore 1 56"/>
          <p:cNvCxnSpPr/>
          <p:nvPr/>
        </p:nvCxnSpPr>
        <p:spPr>
          <a:xfrm flipH="1">
            <a:off x="1763688" y="4077072"/>
            <a:ext cx="4392488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CasellaDiTesto 61"/>
          <p:cNvSpPr txBox="1"/>
          <p:nvPr/>
        </p:nvSpPr>
        <p:spPr>
          <a:xfrm>
            <a:off x="3419872" y="3717032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i="1" dirty="0">
                <a:latin typeface="Trebuchet MS" pitchFamily="34" charset="0"/>
              </a:rPr>
              <a:t>sbagliano</a:t>
            </a:r>
          </a:p>
        </p:txBody>
      </p:sp>
      <p:cxnSp>
        <p:nvCxnSpPr>
          <p:cNvPr id="65" name="Connettore 1 64"/>
          <p:cNvCxnSpPr/>
          <p:nvPr/>
        </p:nvCxnSpPr>
        <p:spPr>
          <a:xfrm>
            <a:off x="6156176" y="4005064"/>
            <a:ext cx="0" cy="7200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ttore 2 66"/>
          <p:cNvCxnSpPr/>
          <p:nvPr/>
        </p:nvCxnSpPr>
        <p:spPr>
          <a:xfrm flipV="1">
            <a:off x="1763688" y="2276872"/>
            <a:ext cx="0" cy="18002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ttore 1 70"/>
          <p:cNvCxnSpPr/>
          <p:nvPr/>
        </p:nvCxnSpPr>
        <p:spPr>
          <a:xfrm>
            <a:off x="1331640" y="2276872"/>
            <a:ext cx="0" cy="223224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ttore 1 72"/>
          <p:cNvCxnSpPr/>
          <p:nvPr/>
        </p:nvCxnSpPr>
        <p:spPr>
          <a:xfrm>
            <a:off x="1331640" y="4509120"/>
            <a:ext cx="532859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ttore 2 74"/>
          <p:cNvCxnSpPr/>
          <p:nvPr/>
        </p:nvCxnSpPr>
        <p:spPr>
          <a:xfrm flipV="1">
            <a:off x="6660232" y="4005064"/>
            <a:ext cx="0" cy="504056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CasellaDiTesto 75"/>
          <p:cNvSpPr txBox="1"/>
          <p:nvPr/>
        </p:nvSpPr>
        <p:spPr>
          <a:xfrm>
            <a:off x="3419872" y="4149080"/>
            <a:ext cx="1101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i="1" dirty="0">
                <a:latin typeface="Trebuchet MS" pitchFamily="34" charset="0"/>
              </a:rPr>
              <a:t>ATTACCA</a:t>
            </a:r>
          </a:p>
        </p:txBody>
      </p:sp>
      <p:sp>
        <p:nvSpPr>
          <p:cNvPr id="77" name="CasellaDiTesto 76"/>
          <p:cNvSpPr txBox="1"/>
          <p:nvPr/>
        </p:nvSpPr>
        <p:spPr>
          <a:xfrm>
            <a:off x="467544" y="4581128"/>
            <a:ext cx="849694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spc="20" dirty="0">
                <a:latin typeface="Trebuchet MS" pitchFamily="34" charset="0"/>
              </a:rPr>
              <a:t> </a:t>
            </a:r>
            <a:r>
              <a:rPr lang="en-US" sz="1800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L'esca</a:t>
            </a:r>
            <a:r>
              <a:rPr lang="en-US" sz="1800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attrae</a:t>
            </a:r>
            <a:r>
              <a:rPr lang="en-US" sz="1800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il </a:t>
            </a:r>
            <a:r>
              <a:rPr lang="en-US" sz="1800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leone</a:t>
            </a:r>
            <a:endParaRPr lang="en-US" sz="1800" spc="2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algn="just">
              <a:buFontTx/>
              <a:buChar char="-"/>
            </a:pPr>
            <a:r>
              <a:rPr lang="en-US" sz="1800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Il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leone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spaventa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I'esca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nella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gabbia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</a:p>
          <a:p>
            <a:pPr algn="just">
              <a:buFontTx/>
              <a:buChar char="-"/>
            </a:pP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L'esca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non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scappa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: il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suo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comportamento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innaturale</a:t>
            </a:r>
            <a:r>
              <a:rPr lang="en-US" sz="18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insospettisce</a:t>
            </a:r>
            <a:r>
              <a:rPr lang="en-US" sz="18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il </a:t>
            </a:r>
            <a:r>
              <a:rPr lang="en-US" sz="18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leone</a:t>
            </a:r>
            <a:endParaRPr lang="en-US" sz="1800" spc="45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algn="just">
              <a:buFontTx/>
              <a:buChar char="-"/>
            </a:pPr>
            <a:r>
              <a:rPr lang="en-US" sz="18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Il </a:t>
            </a:r>
            <a:r>
              <a:rPr lang="en-US" sz="18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leone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non </a:t>
            </a:r>
            <a:r>
              <a:rPr lang="en-US" sz="18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entra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nella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trappola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e </a:t>
            </a:r>
            <a:r>
              <a:rPr lang="en-US" sz="18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tiratori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</a:t>
            </a:r>
            <a:r>
              <a:rPr lang="en-US" sz="18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spaventano</a:t>
            </a:r>
            <a:r>
              <a:rPr lang="en-US" sz="18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</a:p>
          <a:p>
            <a:pPr algn="just">
              <a:buFontTx/>
              <a:buChar char="-"/>
            </a:pPr>
            <a:r>
              <a:rPr lang="en-US" sz="18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 </a:t>
            </a:r>
            <a:r>
              <a:rPr lang="en-US" sz="18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tiratori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presi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dal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panico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sbagliano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mira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</a:p>
          <a:p>
            <a:pPr algn="just">
              <a:buFontTx/>
              <a:buChar char="-"/>
            </a:pPr>
            <a:r>
              <a:rPr lang="en-US" sz="18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Il </a:t>
            </a:r>
            <a:r>
              <a:rPr lang="en-US" sz="18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leone</a:t>
            </a:r>
            <a:r>
              <a:rPr lang="en-US" sz="18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attacca</a:t>
            </a:r>
            <a:endParaRPr lang="it-IT" sz="1800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2: il mangiatore di uomini</a:t>
            </a:r>
          </a:p>
        </p:txBody>
      </p:sp>
      <p:sp>
        <p:nvSpPr>
          <p:cNvPr id="10" name="Rettangolo 9"/>
          <p:cNvSpPr/>
          <p:nvPr/>
        </p:nvSpPr>
        <p:spPr>
          <a:xfrm>
            <a:off x="539552" y="1196752"/>
            <a:ext cx="7848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realtà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neppure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una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descrizione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come </a:t>
            </a:r>
            <a:r>
              <a:rPr lang="en-US" sz="18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la </a:t>
            </a:r>
            <a:r>
              <a:rPr lang="en-US" sz="18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precedente</a:t>
            </a:r>
            <a:r>
              <a:rPr lang="en-US" sz="18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sarebbe</a:t>
            </a:r>
            <a:r>
              <a:rPr lang="en-US" sz="18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stata</a:t>
            </a:r>
            <a:r>
              <a:rPr lang="en-US" sz="18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adeguata</a:t>
            </a:r>
            <a:r>
              <a:rPr lang="en-US" sz="18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alla</a:t>
            </a:r>
            <a:r>
              <a:rPr lang="en-US" sz="18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complessità</a:t>
            </a:r>
            <a:r>
              <a:rPr lang="en-US" sz="18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del </a:t>
            </a:r>
            <a:r>
              <a:rPr lang="en-US" sz="18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sistema</a:t>
            </a:r>
            <a:r>
              <a:rPr lang="en-US" sz="18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</a:p>
          <a:p>
            <a:pPr algn="just"/>
            <a:r>
              <a:rPr lang="en-US" sz="18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Il </a:t>
            </a:r>
            <a:r>
              <a:rPr lang="en-US" sz="18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sistema</a:t>
            </a:r>
            <a:r>
              <a:rPr lang="en-US" sz="18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reale</a:t>
            </a:r>
            <a:r>
              <a:rPr lang="en-US" sz="18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18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infatti</a:t>
            </a:r>
            <a:r>
              <a:rPr lang="en-US" sz="18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18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aveva</a:t>
            </a:r>
            <a:r>
              <a:rPr lang="en-US" sz="18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addirittura</a:t>
            </a:r>
            <a:r>
              <a:rPr lang="en-US" sz="18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-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una</a:t>
            </a:r>
            <a:r>
              <a:rPr lang="en-US" sz="1800" spc="-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-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componente</a:t>
            </a:r>
            <a:r>
              <a:rPr lang="en-US" sz="1800" spc="-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-20" dirty="0">
                <a:latin typeface="Trebuchet MS" pitchFamily="34" charset="0"/>
              </a:rPr>
              <a:t>in </a:t>
            </a:r>
            <a:r>
              <a:rPr lang="en-US" spc="-20" dirty="0" err="1">
                <a:latin typeface="Trebuchet MS" pitchFamily="34" charset="0"/>
              </a:rPr>
              <a:t>più</a:t>
            </a:r>
            <a:r>
              <a:rPr lang="en-US" spc="-20" dirty="0">
                <a:latin typeface="Trebuchet MS" pitchFamily="34" charset="0"/>
              </a:rPr>
              <a:t>.. 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2708920"/>
            <a:ext cx="3103612" cy="2116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2708920"/>
            <a:ext cx="3103612" cy="2116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ttangolo 12"/>
          <p:cNvSpPr/>
          <p:nvPr/>
        </p:nvSpPr>
        <p:spPr>
          <a:xfrm>
            <a:off x="611560" y="5301208"/>
            <a:ext cx="7848872" cy="836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900"/>
              </a:lnSpc>
            </a:pPr>
            <a:r>
              <a:rPr lang="en-US" i="1" spc="-114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 </a:t>
            </a:r>
            <a:r>
              <a:rPr lang="en-US" i="1" spc="-114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leoni</a:t>
            </a:r>
            <a:r>
              <a:rPr lang="en-US" i="1" spc="-114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i="1" spc="-114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erano</a:t>
            </a:r>
            <a:r>
              <a:rPr lang="en-US" i="1" spc="-114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due! </a:t>
            </a:r>
          </a:p>
          <a:p>
            <a:pPr algn="just">
              <a:lnSpc>
                <a:spcPts val="2900"/>
              </a:lnSpc>
            </a:pPr>
            <a:r>
              <a:rPr lang="en-US" sz="2000" spc="-114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Due </a:t>
            </a:r>
            <a:r>
              <a:rPr lang="en-US" sz="2000" spc="-114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leoni</a:t>
            </a:r>
            <a:r>
              <a:rPr lang="en-US" sz="2000" spc="-114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-114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maschi</a:t>
            </a:r>
            <a:r>
              <a:rPr lang="en-US" sz="2000" spc="-114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-114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2000" spc="-114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-114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attaccavano</a:t>
            </a:r>
            <a:r>
              <a:rPr lang="en-US" sz="2000" spc="-114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in </a:t>
            </a:r>
            <a:r>
              <a:rPr lang="en-US" sz="2000" spc="-114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coppia</a:t>
            </a:r>
            <a:r>
              <a:rPr lang="en-US" sz="2000" spc="-114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!!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2: il mangiatore di uomini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4" name="Rettangolo 13"/>
          <p:cNvSpPr/>
          <p:nvPr/>
        </p:nvSpPr>
        <p:spPr>
          <a:xfrm>
            <a:off x="1043608" y="1410372"/>
            <a:ext cx="1728192" cy="64807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/>
          <p:cNvSpPr txBox="1"/>
          <p:nvPr/>
        </p:nvSpPr>
        <p:spPr>
          <a:xfrm>
            <a:off x="983214" y="1392451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chemeClr val="bg1"/>
                </a:solidFill>
                <a:latin typeface="Trebuchet MS" pitchFamily="34" charset="0"/>
              </a:rPr>
              <a:t>LEONE 1 </a:t>
            </a:r>
          </a:p>
        </p:txBody>
      </p:sp>
      <p:sp>
        <p:nvSpPr>
          <p:cNvPr id="17" name="Rettangolo 16"/>
          <p:cNvSpPr/>
          <p:nvPr/>
        </p:nvSpPr>
        <p:spPr>
          <a:xfrm>
            <a:off x="1043608" y="3717032"/>
            <a:ext cx="1728192" cy="64807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CasellaDiTesto 18"/>
          <p:cNvSpPr txBox="1"/>
          <p:nvPr/>
        </p:nvSpPr>
        <p:spPr>
          <a:xfrm>
            <a:off x="971600" y="3789040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chemeClr val="bg1"/>
                </a:solidFill>
                <a:latin typeface="Trebuchet MS" pitchFamily="34" charset="0"/>
              </a:rPr>
              <a:t>LEONE 2 </a:t>
            </a:r>
          </a:p>
        </p:txBody>
      </p:sp>
      <p:sp>
        <p:nvSpPr>
          <p:cNvPr id="20" name="Rettangolo 19"/>
          <p:cNvSpPr/>
          <p:nvPr/>
        </p:nvSpPr>
        <p:spPr>
          <a:xfrm>
            <a:off x="5436096" y="3717032"/>
            <a:ext cx="1944216" cy="64807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CasellaDiTesto 20"/>
          <p:cNvSpPr txBox="1"/>
          <p:nvPr/>
        </p:nvSpPr>
        <p:spPr>
          <a:xfrm>
            <a:off x="5436096" y="3789040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chemeClr val="bg1"/>
                </a:solidFill>
                <a:latin typeface="Trebuchet MS" pitchFamily="34" charset="0"/>
              </a:rPr>
              <a:t>TIRATORI</a:t>
            </a:r>
          </a:p>
        </p:txBody>
      </p:sp>
      <p:sp>
        <p:nvSpPr>
          <p:cNvPr id="22" name="Rettangolo 21"/>
          <p:cNvSpPr/>
          <p:nvPr/>
        </p:nvSpPr>
        <p:spPr>
          <a:xfrm>
            <a:off x="5652120" y="1628800"/>
            <a:ext cx="1296144" cy="648072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CasellaDiTesto 22"/>
          <p:cNvSpPr txBox="1"/>
          <p:nvPr/>
        </p:nvSpPr>
        <p:spPr>
          <a:xfrm>
            <a:off x="5652120" y="1628800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>
                <a:solidFill>
                  <a:schemeClr val="bg1"/>
                </a:solidFill>
                <a:latin typeface="Trebuchet MS" pitchFamily="34" charset="0"/>
              </a:rPr>
              <a:t>ESCA</a:t>
            </a:r>
          </a:p>
        </p:txBody>
      </p:sp>
      <p:cxnSp>
        <p:nvCxnSpPr>
          <p:cNvPr id="24" name="Connettore 2 23"/>
          <p:cNvCxnSpPr>
            <a:cxnSpLocks/>
          </p:cNvCxnSpPr>
          <p:nvPr/>
        </p:nvCxnSpPr>
        <p:spPr>
          <a:xfrm flipH="1" flipV="1">
            <a:off x="3071446" y="1946031"/>
            <a:ext cx="2220634" cy="1843009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2 25"/>
          <p:cNvCxnSpPr/>
          <p:nvPr/>
        </p:nvCxnSpPr>
        <p:spPr>
          <a:xfrm>
            <a:off x="2771800" y="4077072"/>
            <a:ext cx="2520280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ttangolo 27"/>
          <p:cNvSpPr/>
          <p:nvPr/>
        </p:nvSpPr>
        <p:spPr>
          <a:xfrm>
            <a:off x="611560" y="5301208"/>
            <a:ext cx="7848872" cy="926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400"/>
              </a:lnSpc>
            </a:pPr>
            <a:r>
              <a:rPr lang="en-US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 </a:t>
            </a:r>
            <a:r>
              <a:rPr lang="en-US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tiratori</a:t>
            </a:r>
            <a:r>
              <a:rPr lang="en-US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impegnati</a:t>
            </a:r>
            <a:r>
              <a:rPr lang="en-US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 </a:t>
            </a:r>
            <a:r>
              <a:rPr lang="en-US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difendersi</a:t>
            </a:r>
            <a:r>
              <a:rPr lang="en-US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dal</a:t>
            </a:r>
            <a:r>
              <a:rPr lang="en-US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primo </a:t>
            </a:r>
            <a:r>
              <a:rPr lang="en-US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leone</a:t>
            </a:r>
            <a:r>
              <a:rPr lang="en-US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venivano</a:t>
            </a:r>
            <a:r>
              <a:rPr lang="en-US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sbranati</a:t>
            </a:r>
            <a:r>
              <a:rPr lang="en-US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dal</a:t>
            </a:r>
            <a:r>
              <a:rPr lang="en-US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secondo</a:t>
            </a:r>
            <a:r>
              <a:rPr lang="en-US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</a:p>
        </p:txBody>
      </p:sp>
      <p:cxnSp>
        <p:nvCxnSpPr>
          <p:cNvPr id="10" name="Connettore 2 9">
            <a:extLst>
              <a:ext uri="{FF2B5EF4-FFF2-40B4-BE49-F238E27FC236}">
                <a16:creationId xmlns:a16="http://schemas.microsoft.com/office/drawing/2014/main" id="{7E4F2CF9-1642-9040-B554-D48E3D6FC0BD}"/>
              </a:ext>
            </a:extLst>
          </p:cNvPr>
          <p:cNvCxnSpPr>
            <a:cxnSpLocks/>
          </p:cNvCxnSpPr>
          <p:nvPr/>
        </p:nvCxnSpPr>
        <p:spPr>
          <a:xfrm>
            <a:off x="3071446" y="1628800"/>
            <a:ext cx="2364650" cy="31723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epilogo</a:t>
            </a:r>
          </a:p>
        </p:txBody>
      </p:sp>
      <p:sp>
        <p:nvSpPr>
          <p:cNvPr id="10" name="Rettangolo 9"/>
          <p:cNvSpPr/>
          <p:nvPr/>
        </p:nvSpPr>
        <p:spPr>
          <a:xfrm>
            <a:off x="531579" y="1105012"/>
            <a:ext cx="7640821" cy="1005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L'ingegnere</a:t>
            </a:r>
            <a:r>
              <a:rPr lang="en-US" sz="18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capo, il </a:t>
            </a:r>
            <a:r>
              <a:rPr lang="en-US" sz="18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Colonnello</a:t>
            </a:r>
            <a:r>
              <a:rPr lang="en-US" sz="18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John 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Henry Patterson, </a:t>
            </a:r>
            <a:r>
              <a:rPr lang="en-US" sz="18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riuscì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infine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 </a:t>
            </a:r>
            <a:r>
              <a:rPr lang="en-US" sz="1800" spc="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uccidere</a:t>
            </a:r>
            <a:r>
              <a:rPr lang="en-US" sz="1800" spc="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entrambi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leoni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nel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dicembre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1898.</a:t>
            </a:r>
          </a:p>
          <a:p>
            <a:pPr algn="just">
              <a:lnSpc>
                <a:spcPts val="3000"/>
              </a:lnSpc>
            </a:pPr>
            <a:endParaRPr lang="en-US" spc="45" dirty="0">
              <a:latin typeface="Trebuchet MS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4788024" y="4376263"/>
            <a:ext cx="2730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Il </a:t>
            </a:r>
            <a:r>
              <a:rPr lang="en-US" sz="18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ponte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fu </a:t>
            </a:r>
            <a:r>
              <a:rPr lang="en-US" sz="18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completato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 </a:t>
            </a:r>
            <a:r>
              <a:rPr lang="en-US" sz="18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febbraio</a:t>
            </a:r>
            <a:r>
              <a:rPr lang="en-US" sz="18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1899</a:t>
            </a:r>
            <a:endParaRPr lang="it-IT" sz="1800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13" name="Image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05900" y="2079523"/>
            <a:ext cx="1283335" cy="2066290"/>
          </a:xfrm>
          <a:prstGeom prst="rect">
            <a:avLst/>
          </a:prstGeom>
        </p:spPr>
      </p:pic>
      <p:pic>
        <p:nvPicPr>
          <p:cNvPr id="14" name="Image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83568" y="2079523"/>
            <a:ext cx="3888432" cy="2923781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>
          <a:xfrm>
            <a:off x="611560" y="5445224"/>
            <a:ext cx="7848872" cy="433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</a:pPr>
            <a:r>
              <a:rPr lang="en-US" sz="18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Questa </a:t>
            </a:r>
            <a:r>
              <a:rPr lang="en-US" sz="18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vicenda</a:t>
            </a:r>
            <a:r>
              <a:rPr lang="en-US" sz="18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è </a:t>
            </a:r>
            <a:r>
              <a:rPr lang="en-US" sz="18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raccontata</a:t>
            </a:r>
            <a:r>
              <a:rPr lang="en-US" sz="18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nel</a:t>
            </a:r>
            <a:r>
              <a:rPr lang="en-US" sz="18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film </a:t>
            </a:r>
            <a:r>
              <a:rPr lang="en-US" sz="1800" i="1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Spiriti</a:t>
            </a:r>
            <a:r>
              <a:rPr lang="en-US" sz="1800" i="1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i="1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nelle</a:t>
            </a:r>
            <a:r>
              <a:rPr lang="en-US" sz="1800" i="1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i="1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tenebre</a:t>
            </a:r>
            <a:r>
              <a:rPr lang="en-US" sz="1800" i="1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(1996) 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3: la crisi dei merluzzi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395536" y="1052736"/>
            <a:ext cx="77768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spc="-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Negli</a:t>
            </a:r>
            <a:r>
              <a:rPr lang="en-US" sz="1800" spc="-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-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anni</a:t>
            </a:r>
            <a:r>
              <a:rPr lang="en-US" sz="1800" spc="-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'90 la </a:t>
            </a:r>
            <a:r>
              <a:rPr lang="en-US" sz="1800" spc="-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pesca</a:t>
            </a:r>
            <a:r>
              <a:rPr lang="en-US" sz="1800" spc="-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dei </a:t>
            </a:r>
            <a:r>
              <a:rPr lang="en-US" sz="1800" spc="-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merluzzi</a:t>
            </a:r>
            <a:r>
              <a:rPr lang="en-US" sz="1800" spc="-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in </a:t>
            </a:r>
            <a:r>
              <a:rPr lang="en-US" sz="1800" spc="-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nord</a:t>
            </a:r>
            <a:r>
              <a:rPr lang="en-US" sz="1800" spc="-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-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Atlantico</a:t>
            </a:r>
            <a:r>
              <a:rPr lang="en-US" sz="1800" spc="-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-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</a:t>
            </a:r>
            <a:r>
              <a:rPr lang="en-US" sz="1800" spc="-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è </a:t>
            </a:r>
            <a:r>
              <a:rPr lang="en-US" sz="1800" spc="-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praticamente</a:t>
            </a:r>
            <a:r>
              <a:rPr lang="en-US" sz="1800" spc="-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-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azzerata</a:t>
            </a:r>
            <a:r>
              <a:rPr lang="en-US" sz="1800" spc="-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</a:p>
          <a:p>
            <a:pPr algn="just"/>
            <a:endParaRPr lang="en-US" sz="1800" spc="-2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algn="just"/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II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governo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canadese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diede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la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colpa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della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crisi</a:t>
            </a:r>
            <a:r>
              <a:rPr lang="en-US" sz="18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alla</a:t>
            </a:r>
            <a:r>
              <a:rPr lang="en-US" sz="18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foca</a:t>
            </a:r>
            <a:r>
              <a:rPr lang="en-US" sz="18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18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predatore</a:t>
            </a:r>
            <a:r>
              <a:rPr lang="en-US" sz="18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naturale</a:t>
            </a:r>
            <a:r>
              <a:rPr lang="en-US" sz="18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dei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merluzzi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e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mise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sterminare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500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mila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foche</a:t>
            </a:r>
            <a:r>
              <a:rPr lang="en-US" sz="18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ogni</a:t>
            </a:r>
            <a:r>
              <a:rPr lang="en-US" sz="18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anno.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Sterminando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predatori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pensava</a:t>
            </a:r>
            <a:r>
              <a:rPr lang="en-US" sz="18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le </a:t>
            </a:r>
            <a:r>
              <a:rPr lang="en-US" sz="18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prede</a:t>
            </a:r>
            <a:r>
              <a:rPr lang="en-US" sz="18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(</a:t>
            </a:r>
            <a:r>
              <a:rPr lang="en-US" sz="18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</a:t>
            </a:r>
            <a:r>
              <a:rPr lang="en-US" sz="18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merluzzi</a:t>
            </a:r>
            <a:r>
              <a:rPr lang="en-US" sz="18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) </a:t>
            </a:r>
            <a:r>
              <a:rPr lang="en-US" sz="18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possono</a:t>
            </a:r>
            <a:r>
              <a:rPr lang="en-US" sz="18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aumentare</a:t>
            </a:r>
            <a:r>
              <a:rPr lang="en-US" sz="18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nuovo e la </a:t>
            </a:r>
            <a:r>
              <a:rPr lang="en-US" sz="18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pesca</a:t>
            </a:r>
            <a:r>
              <a:rPr lang="en-US" sz="18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può</a:t>
            </a:r>
            <a:r>
              <a:rPr lang="en-US" sz="18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riprendere</a:t>
            </a:r>
            <a:r>
              <a:rPr lang="en-US" sz="18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  <a:endParaRPr lang="it-IT" sz="1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6" name="Segnaposto testo 474"/>
          <p:cNvSpPr txBox="1">
            <a:spLocks/>
          </p:cNvSpPr>
          <p:nvPr/>
        </p:nvSpPr>
        <p:spPr>
          <a:xfrm>
            <a:off x="2771800" y="3356992"/>
            <a:ext cx="4159885" cy="3364230"/>
          </a:xfrm>
          <a:prstGeom prst="rect">
            <a:avLst/>
          </a:prstGeom>
          <a:solidFill>
            <a:srgbClr val="FFFFFF"/>
          </a:solidFill>
          <a:ln w="0" cmpd="sng">
            <a:noFill/>
            <a:prstDash val="solid"/>
          </a:ln>
        </p:spPr>
        <p:txBody>
          <a:bodyPr vert="horz" lIns="0" tIns="0" rIns="0" b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27" name="Segnaposto testo 475"/>
          <p:cNvSpPr txBox="1">
            <a:spLocks/>
          </p:cNvSpPr>
          <p:nvPr/>
        </p:nvSpPr>
        <p:spPr>
          <a:xfrm>
            <a:off x="957207" y="3585591"/>
            <a:ext cx="3549650" cy="2730500"/>
          </a:xfrm>
          <a:prstGeom prst="rect">
            <a:avLst/>
          </a:prstGeom>
          <a:solidFill>
            <a:srgbClr val="A1D0D1"/>
          </a:solidFill>
          <a:ln w="0" cmpd="sng">
            <a:noFill/>
            <a:prstDash val="solid"/>
          </a:ln>
        </p:spPr>
        <p:txBody>
          <a:bodyPr vert="horz" lIns="0" tIns="0" rIns="0" bIns="0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28" name="Image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27087" y="3661792"/>
            <a:ext cx="3514090" cy="2617470"/>
          </a:xfrm>
          <a:prstGeom prst="rect">
            <a:avLst/>
          </a:prstGeom>
        </p:spPr>
      </p:pic>
      <p:sp>
        <p:nvSpPr>
          <p:cNvPr id="29" name="Segnaposto testo 481"/>
          <p:cNvSpPr txBox="1">
            <a:spLocks/>
          </p:cNvSpPr>
          <p:nvPr/>
        </p:nvSpPr>
        <p:spPr>
          <a:xfrm>
            <a:off x="406263" y="3317776"/>
            <a:ext cx="2286000" cy="22860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92075" rIns="0" bIns="0" rtlCol="0" anchor="t"/>
          <a:lstStyle/>
          <a:p>
            <a:pPr marL="45720" marR="0" lvl="0" indent="0" algn="l" defTabSz="914400" rtl="0" eaLnBrk="1" fontAlgn="auto" latinLnBrk="0" hangingPunct="1">
              <a:lnSpc>
                <a:spcPts val="11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2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 charset="0"/>
              </a:rPr>
              <a:t>Fish landings in tons </a:t>
            </a:r>
          </a:p>
        </p:txBody>
      </p:sp>
      <p:sp>
        <p:nvSpPr>
          <p:cNvPr id="30" name="Segnaposto testo 482"/>
          <p:cNvSpPr txBox="1">
            <a:spLocks/>
          </p:cNvSpPr>
          <p:nvPr/>
        </p:nvSpPr>
        <p:spPr>
          <a:xfrm>
            <a:off x="2771041" y="3605808"/>
            <a:ext cx="479425" cy="15367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18415" rIns="0" bIns="0" rtlCol="0" anchor="t"/>
          <a:lstStyle/>
          <a:p>
            <a:pPr marL="45720" marR="0" lvl="0" indent="0" algn="l" defTabSz="9144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 charset="0"/>
              </a:rPr>
              <a:t>900 000 </a:t>
            </a:r>
          </a:p>
        </p:txBody>
      </p:sp>
      <p:sp>
        <p:nvSpPr>
          <p:cNvPr id="31" name="Segnaposto testo 483"/>
          <p:cNvSpPr txBox="1">
            <a:spLocks/>
          </p:cNvSpPr>
          <p:nvPr/>
        </p:nvSpPr>
        <p:spPr>
          <a:xfrm>
            <a:off x="407022" y="3739262"/>
            <a:ext cx="438785" cy="248158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rtlCol="0" anchor="t"/>
          <a:lstStyle/>
          <a:p>
            <a:pPr marL="0" marR="0" lvl="0" indent="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139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 charset="0"/>
              </a:rPr>
              <a:t>800 000 700 000 600 000 500 000 400 000 300 000 200 000 100 000 </a:t>
            </a:r>
          </a:p>
        </p:txBody>
      </p:sp>
      <p:sp>
        <p:nvSpPr>
          <p:cNvPr id="32" name="Segnaposto testo 484"/>
          <p:cNvSpPr txBox="1">
            <a:spLocks/>
          </p:cNvSpPr>
          <p:nvPr/>
        </p:nvSpPr>
        <p:spPr>
          <a:xfrm>
            <a:off x="2771800" y="6220842"/>
            <a:ext cx="484505" cy="10350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rtlCol="0" anchor="t"/>
          <a:lstStyle/>
          <a:p>
            <a:pPr marL="0" marR="0" lvl="0" indent="0" algn="l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20603050405020304" pitchFamily="2"/>
                <a:ea typeface="+mn-ea"/>
                <a:cs typeface="+mn-cs"/>
              </a:rPr>
              <a:t>0 </a:t>
            </a:r>
          </a:p>
        </p:txBody>
      </p:sp>
      <p:sp>
        <p:nvSpPr>
          <p:cNvPr id="33" name="Segnaposto testo 485"/>
          <p:cNvSpPr txBox="1">
            <a:spLocks/>
          </p:cNvSpPr>
          <p:nvPr/>
        </p:nvSpPr>
        <p:spPr>
          <a:xfrm>
            <a:off x="407022" y="6324347"/>
            <a:ext cx="2286000" cy="385445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rtlCol="0" anchor="t"/>
          <a:lstStyle/>
          <a:p>
            <a:pPr marL="0" marR="0" lvl="0" indent="0" algn="r" defTabSz="914400" rtl="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18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 charset="0"/>
              </a:rPr>
              <a:t>1860 1880 1900 1920 </a:t>
            </a:r>
          </a:p>
          <a:p>
            <a:pPr marL="0" marR="0" lvl="0" indent="0" algn="l" defTabSz="914400" rtl="0" eaLnBrk="1" fontAlgn="auto" latinLnBrk="0" hangingPunct="1">
              <a:lnSpc>
                <a:spcPts val="1100"/>
              </a:lnSpc>
              <a:spcBef>
                <a:spcPts val="485"/>
              </a:spcBef>
              <a:spcAft>
                <a:spcPts val="475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-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 charset="0"/>
              </a:rPr>
              <a:t>Some: Millennium Ecosystem Assessment </a:t>
            </a:r>
          </a:p>
        </p:txBody>
      </p:sp>
      <p:sp>
        <p:nvSpPr>
          <p:cNvPr id="34" name="Segnaposto testo 486"/>
          <p:cNvSpPr txBox="1">
            <a:spLocks/>
          </p:cNvSpPr>
          <p:nvPr/>
        </p:nvSpPr>
        <p:spPr>
          <a:xfrm>
            <a:off x="2758702" y="6299200"/>
            <a:ext cx="1694180" cy="129540"/>
          </a:xfrm>
          <a:prstGeom prst="rect">
            <a:avLst/>
          </a:prstGeom>
          <a:noFill/>
          <a:ln w="0" cmpd="sng">
            <a:noFill/>
            <a:prstDash val="solid"/>
          </a:ln>
        </p:spPr>
        <p:txBody>
          <a:bodyPr vert="horz" lIns="0" tIns="0" rIns="0" bIns="0" rtlCol="0" anchor="t"/>
          <a:lstStyle/>
          <a:p>
            <a:pPr marL="0" marR="0" lvl="0" indent="0" algn="l" defTabSz="9144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19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 charset="0"/>
              </a:rPr>
              <a:t>1940 1960 1980 2000 </a:t>
            </a:r>
          </a:p>
        </p:txBody>
      </p:sp>
      <p:sp>
        <p:nvSpPr>
          <p:cNvPr id="35" name="Segnaposto testo 489"/>
          <p:cNvSpPr txBox="1">
            <a:spLocks/>
          </p:cNvSpPr>
          <p:nvPr/>
        </p:nvSpPr>
        <p:spPr>
          <a:xfrm>
            <a:off x="3439820" y="3744342"/>
            <a:ext cx="1537335" cy="467995"/>
          </a:xfrm>
          <a:prstGeom prst="rect">
            <a:avLst/>
          </a:prstGeom>
          <a:solidFill>
            <a:srgbClr val="A1D0D1"/>
          </a:solidFill>
          <a:ln w="0" cmpd="sng">
            <a:noFill/>
            <a:prstDash val="solid"/>
          </a:ln>
        </p:spPr>
        <p:txBody>
          <a:bodyPr vert="horz" lIns="0" tIns="5080" rIns="0" bIns="0" rtlCol="0" anchor="t"/>
          <a:lstStyle/>
          <a:p>
            <a:pPr marL="0" marR="0" lvl="0" indent="0" algn="ctr" defTabSz="914400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20F42"/>
                </a:solidFill>
                <a:effectLst/>
                <a:uLnTx/>
                <a:uFillTx/>
                <a:latin typeface="Trebuchet MS" pitchFamily="34" charset="0"/>
              </a:rPr>
              <a:t>Collapse of the Atlantic 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rebuchet MS" pitchFamily="34" charset="0"/>
              </a:rPr>
            </a:b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20F42"/>
                </a:solidFill>
                <a:effectLst/>
                <a:uLnTx/>
                <a:uFillTx/>
                <a:latin typeface="Trebuchet MS" pitchFamily="34" charset="0"/>
              </a:rPr>
              <a:t>cod stocks off the east 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rebuchet MS" pitchFamily="34" charset="0"/>
              </a:rPr>
            </a:b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20F42"/>
                </a:solidFill>
                <a:effectLst/>
                <a:uLnTx/>
                <a:uFillTx/>
                <a:latin typeface="Trebuchet MS" pitchFamily="34" charset="0"/>
              </a:rPr>
              <a:t>coast of Newfoundland </a:t>
            </a:r>
          </a:p>
        </p:txBody>
      </p:sp>
      <p:cxnSp>
        <p:nvCxnSpPr>
          <p:cNvPr id="37" name="Connettore 1 36"/>
          <p:cNvCxnSpPr/>
          <p:nvPr/>
        </p:nvCxnSpPr>
        <p:spPr>
          <a:xfrm>
            <a:off x="891527" y="6316092"/>
            <a:ext cx="3549650" cy="0"/>
          </a:xfrm>
          <a:prstGeom prst="line">
            <a:avLst/>
          </a:prstGeom>
          <a:ln w="8890" cmpd="sng">
            <a:solidFill>
              <a:srgbClr val="4E4F4C"/>
            </a:solidFill>
          </a:ln>
        </p:spPr>
      </p:cxnSp>
      <p:cxnSp>
        <p:nvCxnSpPr>
          <p:cNvPr id="38" name="Connettore 1 37"/>
          <p:cNvCxnSpPr/>
          <p:nvPr/>
        </p:nvCxnSpPr>
        <p:spPr>
          <a:xfrm>
            <a:off x="3256305" y="3585592"/>
            <a:ext cx="0" cy="2730500"/>
          </a:xfrm>
          <a:prstGeom prst="line">
            <a:avLst/>
          </a:prstGeom>
          <a:ln w="13335" cmpd="sng">
            <a:solidFill>
              <a:srgbClr val="202E24"/>
            </a:solidFill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3: la crisi dei merluzzi </a:t>
            </a:r>
          </a:p>
        </p:txBody>
      </p:sp>
      <p:sp>
        <p:nvSpPr>
          <p:cNvPr id="10" name="Rettangolo 9"/>
          <p:cNvSpPr/>
          <p:nvPr/>
        </p:nvSpPr>
        <p:spPr>
          <a:xfrm>
            <a:off x="611560" y="1268760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spc="1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Nonostante</a:t>
            </a:r>
            <a:r>
              <a:rPr lang="en-US" sz="1800" spc="1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il </a:t>
            </a:r>
            <a:r>
              <a:rPr lang="en-US" sz="1800" spc="1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massacro</a:t>
            </a:r>
            <a:r>
              <a:rPr lang="en-US" sz="1800" spc="1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</a:t>
            </a:r>
            <a:r>
              <a:rPr lang="en-US" sz="1800" spc="1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foche</a:t>
            </a:r>
            <a:r>
              <a:rPr lang="en-US" sz="1800" spc="1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il </a:t>
            </a:r>
            <a:r>
              <a:rPr lang="en-US" sz="1800" spc="-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numero</a:t>
            </a:r>
            <a:r>
              <a:rPr lang="en-US" sz="1800" spc="-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</a:t>
            </a:r>
            <a:r>
              <a:rPr lang="en-US" sz="1800" spc="-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merluzzi</a:t>
            </a:r>
            <a:r>
              <a:rPr lang="en-US" sz="1800" spc="-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non è </a:t>
            </a:r>
            <a:r>
              <a:rPr lang="en-US" sz="1800" spc="-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mai</a:t>
            </a:r>
            <a:r>
              <a:rPr lang="en-US" sz="1800" spc="-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-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più</a:t>
            </a:r>
            <a:r>
              <a:rPr lang="en-US" sz="1800" spc="-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8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aumentato</a:t>
            </a:r>
            <a:r>
              <a:rPr lang="en-US" sz="1800" spc="8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... </a:t>
            </a:r>
          </a:p>
          <a:p>
            <a:pPr algn="just"/>
            <a:endParaRPr lang="en-US" sz="1800" i="1" spc="8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algn="just"/>
            <a:r>
              <a:rPr lang="en-US" sz="1800" i="1" spc="8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Come </a:t>
            </a:r>
            <a:r>
              <a:rPr lang="en-US" sz="1800" i="1" spc="8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mai</a:t>
            </a:r>
            <a:r>
              <a:rPr lang="en-US" sz="1800" i="1" spc="8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? </a:t>
            </a:r>
            <a:endParaRPr lang="en-US" sz="1800" spc="45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16" name="Image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88224" y="1268760"/>
            <a:ext cx="2038871" cy="1368152"/>
          </a:xfrm>
          <a:prstGeom prst="rect">
            <a:avLst/>
          </a:prstGeom>
        </p:spPr>
      </p:pic>
      <p:pic>
        <p:nvPicPr>
          <p:cNvPr id="17" name="Image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11561" y="2852520"/>
            <a:ext cx="1756502" cy="2329080"/>
          </a:xfrm>
          <a:prstGeom prst="rect">
            <a:avLst/>
          </a:prstGeom>
        </p:spPr>
      </p:pic>
      <p:sp>
        <p:nvSpPr>
          <p:cNvPr id="18" name="Rettangolo 17"/>
          <p:cNvSpPr/>
          <p:nvPr/>
        </p:nvSpPr>
        <p:spPr>
          <a:xfrm>
            <a:off x="2555630" y="2708920"/>
            <a:ext cx="60488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Nel</a:t>
            </a:r>
            <a:r>
              <a:rPr lang="en-US" sz="18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1988 Peter </a:t>
            </a:r>
            <a:r>
              <a:rPr lang="en-US" sz="18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Yodzis</a:t>
            </a:r>
            <a:r>
              <a:rPr lang="en-US" sz="18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ha </a:t>
            </a:r>
            <a:r>
              <a:rPr lang="en-US" sz="18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dimostrato</a:t>
            </a:r>
            <a:r>
              <a:rPr lang="en-US" sz="18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18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il </a:t>
            </a:r>
            <a:r>
              <a:rPr lang="en-US" sz="18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modello</a:t>
            </a:r>
            <a:r>
              <a:rPr lang="en-US" sz="18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delle</a:t>
            </a:r>
            <a:r>
              <a:rPr lang="en-US" sz="18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i="1" spc="114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catene</a:t>
            </a:r>
            <a:r>
              <a:rPr lang="en-US" sz="1800" i="1" spc="114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i="1" spc="114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alimentari</a:t>
            </a:r>
            <a:r>
              <a:rPr lang="en-US" sz="1800" i="1" spc="114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114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è </a:t>
            </a:r>
            <a:r>
              <a:rPr lang="en-US" sz="1800" spc="114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una</a:t>
            </a:r>
            <a:r>
              <a:rPr lang="en-US" sz="1800" spc="114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banalizzazione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lineare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delle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intricatissime</a:t>
            </a:r>
            <a:r>
              <a:rPr lang="en-US" sz="18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i="1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reti</a:t>
            </a:r>
            <a:r>
              <a:rPr lang="en-US" sz="1800" i="1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i="1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alimentari</a:t>
            </a:r>
            <a:r>
              <a:rPr lang="en-US" sz="1800" i="1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1800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nelle</a:t>
            </a:r>
            <a:r>
              <a:rPr lang="en-US" sz="1800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quali</a:t>
            </a:r>
            <a:r>
              <a:rPr lang="en-US" sz="1800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molti</a:t>
            </a:r>
            <a:r>
              <a:rPr lang="en-US" sz="1800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predatori</a:t>
            </a:r>
            <a:r>
              <a:rPr lang="en-US" sz="1800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sono</a:t>
            </a:r>
            <a:r>
              <a:rPr lang="en-US" sz="1800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anche</a:t>
            </a:r>
            <a:r>
              <a:rPr lang="en-US" sz="18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... </a:t>
            </a:r>
            <a:r>
              <a:rPr lang="en-US" sz="18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predatori</a:t>
            </a:r>
            <a:r>
              <a:rPr lang="en-US" sz="18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</a:t>
            </a:r>
            <a:r>
              <a:rPr lang="en-US" sz="18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predatori</a:t>
            </a:r>
            <a:r>
              <a:rPr lang="en-US" sz="18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2555630" y="4797152"/>
            <a:ext cx="60488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75" marR="0" algn="just">
              <a:spcAft>
                <a:spcPts val="0"/>
              </a:spcAft>
            </a:pP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foche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non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mangiano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solo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merluzzi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ma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anche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tanti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i="1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predatori</a:t>
            </a:r>
            <a:r>
              <a:rPr lang="en-US" sz="1800" i="1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dei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merluzzi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 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Se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diminuiscono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le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foche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aumentano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gli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altri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predatori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dei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merluzzi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e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merluzzi</a:t>
            </a:r>
            <a:r>
              <a:rPr lang="en-US" sz="18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... </a:t>
            </a:r>
            <a:r>
              <a:rPr lang="en-US" sz="1800" spc="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diminuiscono</a:t>
            </a:r>
            <a:r>
              <a:rPr lang="en-US" sz="1800" spc="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! </a:t>
            </a:r>
            <a:endParaRPr lang="en-US" sz="1800" spc="45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3: la crisi dei merluzzi 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908720"/>
            <a:ext cx="180975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2996952"/>
            <a:ext cx="22193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2708920"/>
            <a:ext cx="111442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4725144"/>
            <a:ext cx="18002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" name="Connettore 2 19"/>
          <p:cNvCxnSpPr/>
          <p:nvPr/>
        </p:nvCxnSpPr>
        <p:spPr>
          <a:xfrm flipH="1">
            <a:off x="5580112" y="332656"/>
            <a:ext cx="1080120" cy="108012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2 20"/>
          <p:cNvCxnSpPr/>
          <p:nvPr/>
        </p:nvCxnSpPr>
        <p:spPr>
          <a:xfrm>
            <a:off x="5436096" y="1700808"/>
            <a:ext cx="936104" cy="100811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2 23"/>
          <p:cNvCxnSpPr/>
          <p:nvPr/>
        </p:nvCxnSpPr>
        <p:spPr>
          <a:xfrm flipH="1">
            <a:off x="6948264" y="1412776"/>
            <a:ext cx="1080120" cy="108012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2 24"/>
          <p:cNvCxnSpPr/>
          <p:nvPr/>
        </p:nvCxnSpPr>
        <p:spPr>
          <a:xfrm flipH="1">
            <a:off x="5436096" y="4437112"/>
            <a:ext cx="1080120" cy="108012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2 25"/>
          <p:cNvCxnSpPr/>
          <p:nvPr/>
        </p:nvCxnSpPr>
        <p:spPr>
          <a:xfrm>
            <a:off x="7236296" y="4437112"/>
            <a:ext cx="1152128" cy="115212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28"/>
          <p:cNvCxnSpPr/>
          <p:nvPr/>
        </p:nvCxnSpPr>
        <p:spPr>
          <a:xfrm flipH="1">
            <a:off x="3635896" y="5877272"/>
            <a:ext cx="540073" cy="76197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2 30"/>
          <p:cNvCxnSpPr/>
          <p:nvPr/>
        </p:nvCxnSpPr>
        <p:spPr>
          <a:xfrm>
            <a:off x="4716016" y="5877272"/>
            <a:ext cx="432048" cy="72008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/>
          <p:cNvCxnSpPr/>
          <p:nvPr/>
        </p:nvCxnSpPr>
        <p:spPr>
          <a:xfrm flipH="1">
            <a:off x="539552" y="4005064"/>
            <a:ext cx="1080120" cy="108012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2 35"/>
          <p:cNvCxnSpPr/>
          <p:nvPr/>
        </p:nvCxnSpPr>
        <p:spPr>
          <a:xfrm>
            <a:off x="2339752" y="4005064"/>
            <a:ext cx="576064" cy="115212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2 39"/>
          <p:cNvCxnSpPr/>
          <p:nvPr/>
        </p:nvCxnSpPr>
        <p:spPr>
          <a:xfrm flipH="1">
            <a:off x="2051720" y="1628800"/>
            <a:ext cx="1080120" cy="108012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2 40"/>
          <p:cNvCxnSpPr/>
          <p:nvPr/>
        </p:nvCxnSpPr>
        <p:spPr>
          <a:xfrm>
            <a:off x="755576" y="1484784"/>
            <a:ext cx="720080" cy="115212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2 44"/>
          <p:cNvCxnSpPr/>
          <p:nvPr/>
        </p:nvCxnSpPr>
        <p:spPr>
          <a:xfrm>
            <a:off x="4355976" y="2348880"/>
            <a:ext cx="0" cy="223224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Per accompagnarci lungo il cammino</a:t>
            </a:r>
          </a:p>
        </p:txBody>
      </p:sp>
      <p:sp>
        <p:nvSpPr>
          <p:cNvPr id="8" name="Rettangolo 7"/>
          <p:cNvSpPr/>
          <p:nvPr/>
        </p:nvSpPr>
        <p:spPr>
          <a:xfrm>
            <a:off x="683568" y="1412776"/>
            <a:ext cx="4248472" cy="45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indent="7938" algn="just">
              <a:lnSpc>
                <a:spcPct val="150000"/>
              </a:lnSpc>
              <a:spcAft>
                <a:spcPts val="0"/>
              </a:spcAft>
            </a:pPr>
            <a:endParaRPr lang="en-US" spc="35" dirty="0">
              <a:latin typeface="Trebuchet MS" pitchFamily="34" charset="0"/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37248AB1-77E1-2A40-9E78-6753747B4FFF}"/>
              </a:ext>
            </a:extLst>
          </p:cNvPr>
          <p:cNvSpPr/>
          <p:nvPr/>
        </p:nvSpPr>
        <p:spPr>
          <a:xfrm>
            <a:off x="683568" y="1478212"/>
            <a:ext cx="4572000" cy="473975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i="1" dirty="0" err="1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Seek</a:t>
            </a:r>
            <a:r>
              <a:rPr lang="it-IT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 </a:t>
            </a:r>
            <a:r>
              <a:rPr lang="it-IT" i="1" dirty="0" err="1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simplicity</a:t>
            </a:r>
            <a:r>
              <a:rPr lang="it-IT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 and </a:t>
            </a:r>
            <a:r>
              <a:rPr lang="it-IT" i="1" dirty="0" err="1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distrust</a:t>
            </a:r>
            <a:r>
              <a:rPr lang="it-IT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 </a:t>
            </a:r>
            <a:r>
              <a:rPr lang="it-IT" i="1" dirty="0" err="1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it</a:t>
            </a:r>
            <a:endParaRPr lang="it-IT" i="1" dirty="0">
              <a:solidFill>
                <a:schemeClr val="tx1">
                  <a:lumMod val="50000"/>
                </a:schemeClr>
              </a:solidFill>
              <a:latin typeface="Trebuchet MS" panose="020B0703020202090204" pitchFamily="34" charset="0"/>
            </a:endParaRPr>
          </a:p>
          <a:p>
            <a:endParaRPr lang="it-IT" sz="2000" i="1" dirty="0">
              <a:solidFill>
                <a:schemeClr val="tx1">
                  <a:lumMod val="50000"/>
                </a:schemeClr>
              </a:solidFill>
              <a:latin typeface="Trebuchet MS" panose="020B0703020202090204" pitchFamily="34" charset="0"/>
            </a:endParaRPr>
          </a:p>
          <a:p>
            <a:endParaRPr lang="it-IT" sz="2000" i="1" dirty="0">
              <a:solidFill>
                <a:schemeClr val="tx1">
                  <a:lumMod val="50000"/>
                </a:schemeClr>
              </a:solidFill>
              <a:latin typeface="Trebuchet MS" panose="020B0703020202090204" pitchFamily="34" charset="0"/>
            </a:endParaRPr>
          </a:p>
          <a:p>
            <a:endParaRPr lang="it-IT" sz="2000" i="1" dirty="0">
              <a:solidFill>
                <a:schemeClr val="tx1">
                  <a:lumMod val="50000"/>
                </a:schemeClr>
              </a:solidFill>
              <a:latin typeface="Trebuchet MS" panose="020B0703020202090204" pitchFamily="34" charset="0"/>
            </a:endParaRPr>
          </a:p>
          <a:p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Alfred North Whitehead (1861–1947) Matematico e filosofo inglese. Noto  per la «filosofia di processo», scrisse con Bertrand </a:t>
            </a:r>
            <a:r>
              <a:rPr lang="it-IT" sz="1800" dirty="0" err="1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RussellI</a:t>
            </a: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 i Principia Matematica</a:t>
            </a:r>
          </a:p>
          <a:p>
            <a:endParaRPr lang="it-IT" sz="1800" dirty="0">
              <a:solidFill>
                <a:schemeClr val="tx1">
                  <a:lumMod val="50000"/>
                </a:schemeClr>
              </a:solidFill>
              <a:latin typeface="Trebuchet MS" panose="020B0703020202090204" pitchFamily="34" charset="0"/>
            </a:endParaRPr>
          </a:p>
          <a:p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Whitehead sosteneva che la realtà consiste di processi piuttosto che di oggetti materiali, e che i processi sono meglio definiti dalle loro relazioni con altri processi, non da frammenti di materia che esistono indipendentemente l'uno dall'altro</a:t>
            </a:r>
            <a:r>
              <a:rPr lang="it-IT" sz="2000" i="1" dirty="0">
                <a:solidFill>
                  <a:schemeClr val="tx1">
                    <a:lumMod val="50000"/>
                  </a:schemeClr>
                </a:solidFill>
                <a:latin typeface="Trebuchet MS" panose="020B0703020202090204" pitchFamily="34" charset="0"/>
              </a:rPr>
              <a:t>.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69F3FC9D-6EC6-0F4F-B118-73D28324F5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5568" y="2168616"/>
            <a:ext cx="3568700" cy="398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68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conclusioni</a:t>
            </a:r>
          </a:p>
        </p:txBody>
      </p:sp>
      <p:sp>
        <p:nvSpPr>
          <p:cNvPr id="10" name="Rettangolo 9"/>
          <p:cNvSpPr/>
          <p:nvPr/>
        </p:nvSpPr>
        <p:spPr>
          <a:xfrm>
            <a:off x="539552" y="1789073"/>
            <a:ext cx="4130419" cy="3894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algn="just">
              <a:spcAft>
                <a:spcPts val="0"/>
              </a:spcAft>
            </a:pP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Yodzis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ha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calcolato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la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rete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alimentare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foche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e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merluzzi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è un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sistema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complesso</a:t>
            </a:r>
            <a:r>
              <a:rPr lang="en-US" sz="20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con </a:t>
            </a:r>
            <a:r>
              <a:rPr lang="en-US" sz="20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almeno</a:t>
            </a:r>
            <a:r>
              <a:rPr lang="en-US" sz="20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150 specie </a:t>
            </a:r>
            <a:r>
              <a:rPr lang="en-US" sz="20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20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interagiscono</a:t>
            </a:r>
            <a:r>
              <a:rPr lang="en-US" sz="2000" spc="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 </a:t>
            </a:r>
            <a:br>
              <a:rPr lang="en-US" sz="2000" spc="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</a:br>
            <a:endParaRPr lang="en-US" sz="2000" spc="5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marR="0" algn="just">
              <a:spcAft>
                <a:spcPts val="0"/>
              </a:spcAft>
            </a:pPr>
            <a:r>
              <a:rPr lang="en-US" sz="20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Un'analoga</a:t>
            </a:r>
            <a:r>
              <a:rPr lang="en-US" sz="20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rete </a:t>
            </a:r>
            <a:r>
              <a:rPr lang="en-US" sz="20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alimentare</a:t>
            </a:r>
            <a:r>
              <a:rPr lang="en-US" sz="20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con sole 8 </a:t>
            </a:r>
            <a:r>
              <a:rPr lang="en-US" sz="2000" spc="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specie, "</a:t>
            </a:r>
            <a:r>
              <a:rPr lang="en-US" sz="2000" spc="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comprende</a:t>
            </a:r>
            <a:r>
              <a:rPr lang="en-US" sz="2000" spc="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" quasi 29 </a:t>
            </a:r>
            <a:r>
              <a:rPr lang="en-US" sz="2000" spc="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milioni</a:t>
            </a:r>
            <a:r>
              <a:rPr lang="en-US" sz="2000" spc="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catene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alimentari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... </a:t>
            </a:r>
          </a:p>
          <a:p>
            <a:pPr marR="0" algn="just">
              <a:spcAft>
                <a:spcPts val="0"/>
              </a:spcAft>
            </a:pPr>
            <a:endParaRPr lang="en-US" sz="2000" spc="9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marR="0" algn="just">
              <a:lnSpc>
                <a:spcPts val="3600"/>
              </a:lnSpc>
              <a:spcAft>
                <a:spcPts val="0"/>
              </a:spcAft>
            </a:pPr>
            <a:r>
              <a:rPr lang="en-US" spc="90" dirty="0">
                <a:latin typeface="Trebuchet MS" pitchFamily="34" charset="0"/>
              </a:rPr>
              <a:t>E </a:t>
            </a:r>
            <a:r>
              <a:rPr lang="en-US" i="1" spc="90" dirty="0">
                <a:latin typeface="Trebuchet MS" pitchFamily="34" charset="0"/>
              </a:rPr>
              <a:t>con 150 specie? </a:t>
            </a:r>
            <a:endParaRPr lang="en-US" spc="45" dirty="0">
              <a:latin typeface="Trebuchet MS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2864CC44-2AD1-BA47-98D6-94C52965EC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0923" y="1149447"/>
            <a:ext cx="4015049" cy="51043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9685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4: la disfatta della </a:t>
            </a:r>
            <a:r>
              <a:rPr lang="it-IT" sz="2600" dirty="0" err="1">
                <a:solidFill>
                  <a:srgbClr val="00B0F0"/>
                </a:solidFill>
                <a:latin typeface="Bebas Neue" pitchFamily="34" charset="0"/>
                <a:cs typeface="Georgia"/>
              </a:rPr>
              <a:t>new</a:t>
            </a:r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 coke</a:t>
            </a:r>
          </a:p>
        </p:txBody>
      </p:sp>
      <p:sp>
        <p:nvSpPr>
          <p:cNvPr id="10" name="Rettangolo 9"/>
          <p:cNvSpPr/>
          <p:nvPr/>
        </p:nvSpPr>
        <p:spPr>
          <a:xfrm>
            <a:off x="539552" y="1196752"/>
            <a:ext cx="54006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890"/>
              </a:spcBef>
            </a:pPr>
            <a:r>
              <a:rPr lang="en-US" sz="2000" spc="8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Nel</a:t>
            </a:r>
            <a:r>
              <a:rPr lang="en-US" sz="2000" spc="8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1984 la Pepsi Cola </a:t>
            </a:r>
            <a:r>
              <a:rPr lang="en-US" sz="2000" spc="8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aveva</a:t>
            </a:r>
            <a:r>
              <a:rPr lang="en-US" sz="2000" spc="8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quasi </a:t>
            </a:r>
            <a:r>
              <a:rPr lang="en-US" sz="20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raggiunto</a:t>
            </a:r>
            <a:r>
              <a:rPr lang="en-US" sz="20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come </a:t>
            </a:r>
            <a:r>
              <a:rPr lang="en-US" sz="20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vendite</a:t>
            </a:r>
            <a:r>
              <a:rPr lang="en-US" sz="20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la Coca Cola.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Nei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test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d'assaggio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ciechi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57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persone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contro</a:t>
            </a:r>
            <a:r>
              <a:rPr lang="en-US" sz="20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43 </a:t>
            </a:r>
            <a:r>
              <a:rPr lang="en-US" sz="20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preferivano</a:t>
            </a:r>
            <a:r>
              <a:rPr lang="en-US" sz="20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la Pepsi, </a:t>
            </a:r>
            <a:r>
              <a:rPr lang="en-US" sz="20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20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era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più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dolce e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leggera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della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Coca Cola.</a:t>
            </a:r>
            <a:endParaRPr lang="en-US" sz="2000" spc="6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539552" y="3241974"/>
            <a:ext cx="7632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2230"/>
              </a:spcBef>
            </a:pP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La Coca Cola Company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decise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allora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cambiare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la formula, per la prima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volta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8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dopo</a:t>
            </a:r>
            <a:r>
              <a:rPr lang="en-US" sz="2000" spc="8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98 </a:t>
            </a:r>
            <a:r>
              <a:rPr lang="en-US" sz="2000" spc="8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anni</a:t>
            </a:r>
            <a:r>
              <a:rPr lang="en-US" sz="2000" spc="8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e </a:t>
            </a:r>
            <a:r>
              <a:rPr lang="en-US" sz="2000" spc="8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creò</a:t>
            </a:r>
            <a:r>
              <a:rPr lang="en-US" sz="2000" spc="8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la </a:t>
            </a:r>
            <a:r>
              <a:rPr lang="en-US" sz="2000" i="1" spc="8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New Coke, </a:t>
            </a:r>
            <a:r>
              <a:rPr lang="en-US" sz="2000" spc="8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dolce </a:t>
            </a:r>
            <a:r>
              <a:rPr lang="en-US" sz="20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e </a:t>
            </a:r>
            <a:r>
              <a:rPr lang="en-US" sz="20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leggera</a:t>
            </a:r>
            <a:r>
              <a:rPr lang="en-US" sz="20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come la Pepsi.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052736"/>
            <a:ext cx="2592288" cy="1914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ttangolo 13"/>
          <p:cNvSpPr/>
          <p:nvPr/>
        </p:nvSpPr>
        <p:spPr>
          <a:xfrm>
            <a:off x="539552" y="4760060"/>
            <a:ext cx="4968552" cy="1432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Fu un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disastro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: la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compagnia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ricevette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8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mila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telefonate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protesta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al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giorno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e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alla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 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fine 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ritirò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la New Coke... </a:t>
            </a:r>
          </a:p>
          <a:p>
            <a:pPr algn="just">
              <a:lnSpc>
                <a:spcPts val="3600"/>
              </a:lnSpc>
            </a:pPr>
            <a:endParaRPr lang="en-US" i="1" spc="90" dirty="0">
              <a:latin typeface="Trebuchet MS" pitchFamily="34" charset="0"/>
            </a:endParaRPr>
          </a:p>
        </p:txBody>
      </p:sp>
      <p:pic>
        <p:nvPicPr>
          <p:cNvPr id="15" name="Image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940152" y="4509120"/>
            <a:ext cx="1560865" cy="1842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9685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4: la disfatta della </a:t>
            </a:r>
            <a:r>
              <a:rPr lang="it-IT" sz="2600" dirty="0" err="1">
                <a:solidFill>
                  <a:srgbClr val="00B0F0"/>
                </a:solidFill>
                <a:latin typeface="Bebas Neue" pitchFamily="34" charset="0"/>
                <a:cs typeface="Georgia"/>
              </a:rPr>
              <a:t>new</a:t>
            </a:r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 coke</a:t>
            </a:r>
          </a:p>
        </p:txBody>
      </p:sp>
      <p:sp>
        <p:nvSpPr>
          <p:cNvPr id="10" name="Rettangolo 9"/>
          <p:cNvSpPr/>
          <p:nvPr/>
        </p:nvSpPr>
        <p:spPr>
          <a:xfrm>
            <a:off x="539552" y="1196752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Il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modello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avevano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in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mente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8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dirigenti</a:t>
            </a:r>
            <a:r>
              <a:rPr lang="en-US" sz="2000" spc="8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8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della</a:t>
            </a:r>
            <a:r>
              <a:rPr lang="en-US" sz="2000" spc="8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Coca Cola Company era </a:t>
            </a:r>
            <a:r>
              <a:rPr lang="en-US" sz="2000" i="1" spc="-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un'iper-semplificazione</a:t>
            </a:r>
            <a:r>
              <a:rPr lang="en-US" sz="2000" i="1" spc="-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-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del </a:t>
            </a:r>
            <a:r>
              <a:rPr lang="en-US" sz="2000" spc="-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tipo</a:t>
            </a:r>
            <a:r>
              <a:rPr lang="en-US" sz="2000" spc="-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: 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539552" y="2174984"/>
            <a:ext cx="8352928" cy="491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  <a:spcBef>
                <a:spcPts val="2230"/>
              </a:spcBef>
            </a:pPr>
            <a:r>
              <a:rPr lang="en-US" sz="1800" b="1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dolcezza</a:t>
            </a:r>
            <a:r>
              <a:rPr lang="en-US" sz="1800" b="1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		</a:t>
            </a:r>
            <a:r>
              <a:rPr lang="en-US" sz="1800" b="1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piacevolezza</a:t>
            </a:r>
            <a:r>
              <a:rPr lang="en-US" sz="1800" b="1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		</a:t>
            </a:r>
            <a:r>
              <a:rPr lang="en-US" sz="1800" b="1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quantità</a:t>
            </a:r>
            <a:r>
              <a:rPr lang="en-US" sz="1800" b="1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b="1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consumata</a:t>
            </a:r>
            <a:r>
              <a:rPr lang="en-US" sz="1800" b="1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</a:p>
        </p:txBody>
      </p:sp>
      <p:sp>
        <p:nvSpPr>
          <p:cNvPr id="14" name="Rettangolo 13"/>
          <p:cNvSpPr/>
          <p:nvPr/>
        </p:nvSpPr>
        <p:spPr>
          <a:xfrm>
            <a:off x="611560" y="3861048"/>
            <a:ext cx="75608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realtà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la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piacevolezza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-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cioè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la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percezione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un gusto come "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piacevole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" 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- è un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fenomeno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tutt'altro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banale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determinato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da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numerosi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fattori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agiscono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sul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cervello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(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a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sua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volta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è </a:t>
            </a:r>
            <a:r>
              <a:rPr lang="en-US" sz="2000" spc="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uno</a:t>
            </a:r>
            <a:r>
              <a:rPr lang="en-US" sz="2000" spc="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dei </a:t>
            </a:r>
            <a:r>
              <a:rPr lang="en-US" sz="2000" spc="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sistemi</a:t>
            </a:r>
            <a:r>
              <a:rPr lang="en-US" sz="2000" spc="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più</a:t>
            </a:r>
            <a:r>
              <a:rPr lang="en-US" sz="2000" spc="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complessi</a:t>
            </a:r>
            <a:r>
              <a:rPr lang="en-US" sz="2000" spc="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2000" spc="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</a:t>
            </a:r>
            <a:r>
              <a:rPr lang="en-US" sz="2000" spc="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conoscano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).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2200497" y="2206408"/>
            <a:ext cx="34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dirty="0">
                <a:latin typeface="Trebuchet MS" pitchFamily="34" charset="0"/>
              </a:rPr>
              <a:t>+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5334819" y="2154051"/>
            <a:ext cx="346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Trebuchet MS" pitchFamily="34" charset="0"/>
              </a:rPr>
              <a:t>+</a:t>
            </a:r>
          </a:p>
        </p:txBody>
      </p:sp>
      <p:cxnSp>
        <p:nvCxnSpPr>
          <p:cNvPr id="17" name="Connettore 2 16"/>
          <p:cNvCxnSpPr/>
          <p:nvPr/>
        </p:nvCxnSpPr>
        <p:spPr>
          <a:xfrm>
            <a:off x="1861017" y="2672537"/>
            <a:ext cx="108012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2 18"/>
          <p:cNvCxnSpPr/>
          <p:nvPr/>
        </p:nvCxnSpPr>
        <p:spPr>
          <a:xfrm>
            <a:off x="4966758" y="2666529"/>
            <a:ext cx="108012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9685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4: la disfatta della </a:t>
            </a:r>
            <a:r>
              <a:rPr lang="it-IT" sz="2600" dirty="0" err="1">
                <a:solidFill>
                  <a:srgbClr val="00B0F0"/>
                </a:solidFill>
                <a:latin typeface="Bebas Neue" pitchFamily="34" charset="0"/>
                <a:cs typeface="Georgia"/>
              </a:rPr>
              <a:t>new</a:t>
            </a:r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 coke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611560" y="2852936"/>
            <a:ext cx="8352928" cy="491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3600"/>
              </a:lnSpc>
              <a:spcBef>
                <a:spcPts val="2230"/>
              </a:spcBef>
            </a:pP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dolcezza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		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piacevolezza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		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quantità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18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consumata</a:t>
            </a:r>
            <a:r>
              <a:rPr lang="en-US" sz="18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2267744" y="2708920"/>
            <a:ext cx="346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dirty="0">
                <a:latin typeface="Trebuchet MS" pitchFamily="34" charset="0"/>
              </a:rPr>
              <a:t>+</a:t>
            </a:r>
          </a:p>
        </p:txBody>
      </p:sp>
      <p:sp>
        <p:nvSpPr>
          <p:cNvPr id="16" name="CasellaDiTesto 15"/>
          <p:cNvSpPr txBox="1"/>
          <p:nvPr/>
        </p:nvSpPr>
        <p:spPr>
          <a:xfrm>
            <a:off x="5364088" y="2708920"/>
            <a:ext cx="346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Trebuchet MS" pitchFamily="34" charset="0"/>
              </a:rPr>
              <a:t>+</a:t>
            </a:r>
          </a:p>
        </p:txBody>
      </p:sp>
      <p:cxnSp>
        <p:nvCxnSpPr>
          <p:cNvPr id="17" name="Connettore 2 16"/>
          <p:cNvCxnSpPr/>
          <p:nvPr/>
        </p:nvCxnSpPr>
        <p:spPr>
          <a:xfrm>
            <a:off x="1979712" y="3212976"/>
            <a:ext cx="108012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2 18"/>
          <p:cNvCxnSpPr/>
          <p:nvPr/>
        </p:nvCxnSpPr>
        <p:spPr>
          <a:xfrm>
            <a:off x="5031420" y="3183161"/>
            <a:ext cx="108012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>
            <a:cxnSpLocks/>
          </p:cNvCxnSpPr>
          <p:nvPr/>
        </p:nvCxnSpPr>
        <p:spPr>
          <a:xfrm flipH="1">
            <a:off x="1115616" y="2276872"/>
            <a:ext cx="6600441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1 26"/>
          <p:cNvCxnSpPr/>
          <p:nvPr/>
        </p:nvCxnSpPr>
        <p:spPr>
          <a:xfrm flipV="1">
            <a:off x="7524328" y="2708920"/>
            <a:ext cx="0" cy="36004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1 28"/>
          <p:cNvCxnSpPr/>
          <p:nvPr/>
        </p:nvCxnSpPr>
        <p:spPr>
          <a:xfrm flipH="1">
            <a:off x="4211960" y="2708920"/>
            <a:ext cx="331236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2 29"/>
          <p:cNvCxnSpPr/>
          <p:nvPr/>
        </p:nvCxnSpPr>
        <p:spPr>
          <a:xfrm>
            <a:off x="4211960" y="2708920"/>
            <a:ext cx="0" cy="3600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CasellaDiTesto 30"/>
          <p:cNvSpPr txBox="1"/>
          <p:nvPr/>
        </p:nvSpPr>
        <p:spPr>
          <a:xfrm>
            <a:off x="4021492" y="1856097"/>
            <a:ext cx="298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dirty="0">
                <a:latin typeface="Trebuchet MS" pitchFamily="34" charset="0"/>
              </a:rPr>
              <a:t>-</a:t>
            </a:r>
          </a:p>
        </p:txBody>
      </p:sp>
      <p:sp>
        <p:nvSpPr>
          <p:cNvPr id="32" name="CasellaDiTesto 31"/>
          <p:cNvSpPr txBox="1"/>
          <p:nvPr/>
        </p:nvSpPr>
        <p:spPr>
          <a:xfrm>
            <a:off x="4788024" y="4653136"/>
            <a:ext cx="24390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>
                <a:latin typeface="Trebuchet MS" pitchFamily="34" charset="0"/>
              </a:rPr>
              <a:t>ALTRI FATTORI</a:t>
            </a:r>
          </a:p>
        </p:txBody>
      </p:sp>
      <p:sp>
        <p:nvSpPr>
          <p:cNvPr id="33" name="Rettangolo 32"/>
          <p:cNvSpPr/>
          <p:nvPr/>
        </p:nvSpPr>
        <p:spPr>
          <a:xfrm>
            <a:off x="3563888" y="4509120"/>
            <a:ext cx="4824536" cy="8640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5" name="Connettore 2 34"/>
          <p:cNvCxnSpPr/>
          <p:nvPr/>
        </p:nvCxnSpPr>
        <p:spPr>
          <a:xfrm flipV="1">
            <a:off x="3995936" y="3501008"/>
            <a:ext cx="0" cy="72008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2 36"/>
          <p:cNvCxnSpPr/>
          <p:nvPr/>
        </p:nvCxnSpPr>
        <p:spPr>
          <a:xfrm flipV="1">
            <a:off x="7380312" y="3573016"/>
            <a:ext cx="0" cy="72008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>
            <a:extLst>
              <a:ext uri="{FF2B5EF4-FFF2-40B4-BE49-F238E27FC236}">
                <a16:creationId xmlns:a16="http://schemas.microsoft.com/office/drawing/2014/main" id="{94E02E89-AD0F-6247-A325-AC3284A56282}"/>
              </a:ext>
            </a:extLst>
          </p:cNvPr>
          <p:cNvCxnSpPr>
            <a:cxnSpLocks/>
          </p:cNvCxnSpPr>
          <p:nvPr/>
        </p:nvCxnSpPr>
        <p:spPr>
          <a:xfrm>
            <a:off x="1115616" y="2276872"/>
            <a:ext cx="0" cy="66288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>
            <a:extLst>
              <a:ext uri="{FF2B5EF4-FFF2-40B4-BE49-F238E27FC236}">
                <a16:creationId xmlns:a16="http://schemas.microsoft.com/office/drawing/2014/main" id="{7B479652-1CBE-034C-86DC-83F0FEF70B34}"/>
              </a:ext>
            </a:extLst>
          </p:cNvPr>
          <p:cNvCxnSpPr>
            <a:cxnSpLocks/>
          </p:cNvCxnSpPr>
          <p:nvPr/>
        </p:nvCxnSpPr>
        <p:spPr>
          <a:xfrm>
            <a:off x="7716057" y="2276872"/>
            <a:ext cx="0" cy="6628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EBCF5E2D-806F-D44F-A117-73D12B2551C2}"/>
              </a:ext>
            </a:extLst>
          </p:cNvPr>
          <p:cNvSpPr txBox="1"/>
          <p:nvPr/>
        </p:nvSpPr>
        <p:spPr>
          <a:xfrm>
            <a:off x="5561418" y="2391271"/>
            <a:ext cx="298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dirty="0">
                <a:latin typeface="Trebuchet MS" pitchFamily="34" charset="0"/>
              </a:rPr>
              <a:t>-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9685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4: la disfatta della </a:t>
            </a:r>
            <a:r>
              <a:rPr lang="it-IT" sz="2600" dirty="0" err="1">
                <a:solidFill>
                  <a:srgbClr val="00B0F0"/>
                </a:solidFill>
                <a:latin typeface="Bebas Neue" pitchFamily="34" charset="0"/>
                <a:cs typeface="Georgia"/>
              </a:rPr>
              <a:t>new</a:t>
            </a:r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 coke</a:t>
            </a:r>
          </a:p>
        </p:txBody>
      </p:sp>
      <p:sp>
        <p:nvSpPr>
          <p:cNvPr id="10" name="Rettangolo 9"/>
          <p:cNvSpPr/>
          <p:nvPr/>
        </p:nvSpPr>
        <p:spPr>
          <a:xfrm>
            <a:off x="539552" y="1196752"/>
            <a:ext cx="7632848" cy="2849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700"/>
              </a:lnSpc>
            </a:pPr>
            <a:r>
              <a:rPr lang="en-US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Tra</a:t>
            </a:r>
            <a:r>
              <a:rPr lang="en-US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gli</a:t>
            </a:r>
            <a:r>
              <a:rPr lang="en-US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altri</a:t>
            </a:r>
            <a:r>
              <a:rPr lang="en-US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fattori</a:t>
            </a:r>
            <a:r>
              <a:rPr lang="en-US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: </a:t>
            </a:r>
          </a:p>
          <a:p>
            <a:pPr marR="0" algn="just">
              <a:lnSpc>
                <a:spcPts val="3000"/>
              </a:lnSpc>
              <a:spcBef>
                <a:spcPts val="14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Ambiente</a:t>
            </a:r>
            <a:r>
              <a:rPr lang="en-US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(temperature, </a:t>
            </a:r>
            <a:r>
              <a:rPr lang="en-US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ecc</a:t>
            </a:r>
            <a:r>
              <a:rPr lang="en-US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.) </a:t>
            </a:r>
          </a:p>
          <a:p>
            <a:pPr marR="0" algn="just">
              <a:lnSpc>
                <a:spcPts val="3000"/>
              </a:lnSpc>
              <a:spcBef>
                <a:spcPts val="148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Cibi</a:t>
            </a:r>
            <a:r>
              <a:rPr lang="en-US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consumati</a:t>
            </a:r>
            <a:r>
              <a:rPr lang="en-US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insieme</a:t>
            </a:r>
            <a:r>
              <a:rPr lang="en-US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alla</a:t>
            </a:r>
            <a:r>
              <a:rPr lang="en-US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2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bibita</a:t>
            </a:r>
            <a:r>
              <a:rPr lang="en-US" spc="2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</a:p>
          <a:p>
            <a:pPr marR="0" algn="just">
              <a:lnSpc>
                <a:spcPts val="3000"/>
              </a:lnSpc>
              <a:spcBef>
                <a:spcPts val="144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pc="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Fattori</a:t>
            </a:r>
            <a:r>
              <a:rPr lang="en-US" spc="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soggettivi</a:t>
            </a:r>
            <a:r>
              <a:rPr lang="en-US" spc="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fisici</a:t>
            </a:r>
            <a:r>
              <a:rPr lang="en-US" spc="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</a:p>
          <a:p>
            <a:pPr marR="0" algn="just">
              <a:lnSpc>
                <a:spcPts val="3000"/>
              </a:lnSpc>
              <a:spcBef>
                <a:spcPts val="1465"/>
              </a:spcBef>
              <a:spcAft>
                <a:spcPts val="3370"/>
              </a:spcAft>
              <a:buFont typeface="Arial" pitchFamily="34" charset="0"/>
              <a:buChar char="•"/>
            </a:pPr>
            <a:r>
              <a:rPr lang="en-US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Fattori</a:t>
            </a:r>
            <a:r>
              <a:rPr lang="en-US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soggettivi</a:t>
            </a:r>
            <a:r>
              <a:rPr lang="en-US" spc="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pc="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psicologici</a:t>
            </a:r>
            <a:endParaRPr lang="en-US" spc="6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9685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4: la disfatta della </a:t>
            </a:r>
            <a:r>
              <a:rPr lang="it-IT" sz="2600" dirty="0" err="1">
                <a:solidFill>
                  <a:srgbClr val="00B0F0"/>
                </a:solidFill>
                <a:latin typeface="Bebas Neue" pitchFamily="34" charset="0"/>
                <a:cs typeface="Georgia"/>
              </a:rPr>
              <a:t>new</a:t>
            </a:r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 coke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cxnSp>
        <p:nvCxnSpPr>
          <p:cNvPr id="13" name="Connettore 2 12"/>
          <p:cNvCxnSpPr/>
          <p:nvPr/>
        </p:nvCxnSpPr>
        <p:spPr>
          <a:xfrm flipV="1">
            <a:off x="2123728" y="908720"/>
            <a:ext cx="0" cy="2088232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2 13"/>
          <p:cNvCxnSpPr/>
          <p:nvPr/>
        </p:nvCxnSpPr>
        <p:spPr>
          <a:xfrm>
            <a:off x="2123728" y="2996952"/>
            <a:ext cx="2160240" cy="0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e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71600" y="1844824"/>
            <a:ext cx="810265" cy="1337826"/>
          </a:xfrm>
          <a:prstGeom prst="rect">
            <a:avLst/>
          </a:prstGeom>
        </p:spPr>
      </p:pic>
      <p:sp>
        <p:nvSpPr>
          <p:cNvPr id="22" name="Rettangolo 21"/>
          <p:cNvSpPr/>
          <p:nvPr/>
        </p:nvSpPr>
        <p:spPr>
          <a:xfrm>
            <a:off x="467544" y="1412776"/>
            <a:ext cx="1611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spc="65" dirty="0" err="1">
                <a:latin typeface="Trebuchet MS" pitchFamily="34" charset="0"/>
              </a:rPr>
              <a:t>piacevolezza</a:t>
            </a:r>
            <a:endParaRPr lang="it-IT" sz="1800" dirty="0"/>
          </a:p>
        </p:txBody>
      </p:sp>
      <p:sp>
        <p:nvSpPr>
          <p:cNvPr id="23" name="Rettangolo 22"/>
          <p:cNvSpPr/>
          <p:nvPr/>
        </p:nvSpPr>
        <p:spPr>
          <a:xfrm>
            <a:off x="1979712" y="2996952"/>
            <a:ext cx="2465419" cy="491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3600"/>
              </a:lnSpc>
              <a:spcBef>
                <a:spcPts val="2230"/>
              </a:spcBef>
            </a:pPr>
            <a:r>
              <a:rPr lang="en-US" sz="1800" spc="65" dirty="0" err="1">
                <a:latin typeface="Trebuchet MS" pitchFamily="34" charset="0"/>
              </a:rPr>
              <a:t>quantità</a:t>
            </a:r>
            <a:r>
              <a:rPr lang="en-US" sz="1800" spc="65" dirty="0">
                <a:latin typeface="Trebuchet MS" pitchFamily="34" charset="0"/>
              </a:rPr>
              <a:t> </a:t>
            </a:r>
            <a:r>
              <a:rPr lang="en-US" sz="1800" spc="65" dirty="0" err="1">
                <a:latin typeface="Trebuchet MS" pitchFamily="34" charset="0"/>
              </a:rPr>
              <a:t>consumata</a:t>
            </a:r>
            <a:r>
              <a:rPr lang="en-US" sz="1800" spc="65" dirty="0">
                <a:latin typeface="Trebuchet MS" pitchFamily="34" charset="0"/>
              </a:rPr>
              <a:t> </a:t>
            </a:r>
          </a:p>
        </p:txBody>
      </p:sp>
      <p:sp>
        <p:nvSpPr>
          <p:cNvPr id="25" name="Figura a mano libera 24"/>
          <p:cNvSpPr/>
          <p:nvPr/>
        </p:nvSpPr>
        <p:spPr>
          <a:xfrm>
            <a:off x="2195736" y="2204864"/>
            <a:ext cx="1846446" cy="421228"/>
          </a:xfrm>
          <a:custGeom>
            <a:avLst/>
            <a:gdLst>
              <a:gd name="connsiteX0" fmla="*/ 75398 w 1846446"/>
              <a:gd name="connsiteY0" fmla="*/ 0 h 373780"/>
              <a:gd name="connsiteX1" fmla="*/ 113899 w 1846446"/>
              <a:gd name="connsiteY1" fmla="*/ 317633 h 373780"/>
              <a:gd name="connsiteX2" fmla="*/ 758791 w 1846446"/>
              <a:gd name="connsiteY2" fmla="*/ 336884 h 373780"/>
              <a:gd name="connsiteX3" fmla="*/ 1846446 w 1846446"/>
              <a:gd name="connsiteY3" fmla="*/ 336884 h 373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6446" h="373780">
                <a:moveTo>
                  <a:pt x="75398" y="0"/>
                </a:moveTo>
                <a:cubicBezTo>
                  <a:pt x="37699" y="130743"/>
                  <a:pt x="0" y="261486"/>
                  <a:pt x="113899" y="317633"/>
                </a:cubicBezTo>
                <a:cubicBezTo>
                  <a:pt x="227798" y="373780"/>
                  <a:pt x="470033" y="333676"/>
                  <a:pt x="758791" y="336884"/>
                </a:cubicBezTo>
                <a:cubicBezTo>
                  <a:pt x="1047549" y="340092"/>
                  <a:pt x="1446997" y="338488"/>
                  <a:pt x="1846446" y="336884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6" name="Connettore 2 25"/>
          <p:cNvCxnSpPr/>
          <p:nvPr/>
        </p:nvCxnSpPr>
        <p:spPr>
          <a:xfrm flipV="1">
            <a:off x="6516216" y="980728"/>
            <a:ext cx="0" cy="2088232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2 26"/>
          <p:cNvCxnSpPr/>
          <p:nvPr/>
        </p:nvCxnSpPr>
        <p:spPr>
          <a:xfrm>
            <a:off x="6516216" y="3068960"/>
            <a:ext cx="2160240" cy="0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ttangolo 27"/>
          <p:cNvSpPr/>
          <p:nvPr/>
        </p:nvSpPr>
        <p:spPr>
          <a:xfrm>
            <a:off x="4860032" y="1484784"/>
            <a:ext cx="1611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spc="65" dirty="0" err="1">
                <a:latin typeface="Trebuchet MS" pitchFamily="34" charset="0"/>
              </a:rPr>
              <a:t>piacevolezza</a:t>
            </a:r>
            <a:endParaRPr lang="it-IT" sz="1800" dirty="0"/>
          </a:p>
        </p:txBody>
      </p:sp>
      <p:sp>
        <p:nvSpPr>
          <p:cNvPr id="29" name="Rettangolo 28"/>
          <p:cNvSpPr/>
          <p:nvPr/>
        </p:nvSpPr>
        <p:spPr>
          <a:xfrm>
            <a:off x="6300192" y="3068960"/>
            <a:ext cx="246541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3600"/>
              </a:lnSpc>
              <a:spcBef>
                <a:spcPts val="2230"/>
              </a:spcBef>
            </a:pPr>
            <a:r>
              <a:rPr lang="en-US" sz="1800" spc="65" dirty="0" err="1">
                <a:latin typeface="Trebuchet MS" pitchFamily="34" charset="0"/>
              </a:rPr>
              <a:t>quantità</a:t>
            </a:r>
            <a:r>
              <a:rPr lang="en-US" sz="1800" spc="65" dirty="0">
                <a:latin typeface="Trebuchet MS" pitchFamily="34" charset="0"/>
              </a:rPr>
              <a:t> </a:t>
            </a:r>
            <a:r>
              <a:rPr lang="en-US" sz="1800" spc="65" dirty="0" err="1">
                <a:latin typeface="Trebuchet MS" pitchFamily="34" charset="0"/>
              </a:rPr>
              <a:t>consumata</a:t>
            </a:r>
            <a:r>
              <a:rPr lang="en-US" spc="65" dirty="0">
                <a:latin typeface="Trebuchet MS" pitchFamily="34" charset="0"/>
              </a:rPr>
              <a:t> </a:t>
            </a:r>
          </a:p>
        </p:txBody>
      </p:sp>
      <p:pic>
        <p:nvPicPr>
          <p:cNvPr id="30" name="Image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92080" y="1916832"/>
            <a:ext cx="1064136" cy="1296144"/>
          </a:xfrm>
          <a:prstGeom prst="rect">
            <a:avLst/>
          </a:prstGeom>
        </p:spPr>
      </p:pic>
      <p:sp>
        <p:nvSpPr>
          <p:cNvPr id="32" name="Figura a mano libera 31"/>
          <p:cNvSpPr/>
          <p:nvPr/>
        </p:nvSpPr>
        <p:spPr>
          <a:xfrm>
            <a:off x="6700788" y="1337912"/>
            <a:ext cx="1615439" cy="1357162"/>
          </a:xfrm>
          <a:custGeom>
            <a:avLst/>
            <a:gdLst>
              <a:gd name="connsiteX0" fmla="*/ 8020 w 1615439"/>
              <a:gd name="connsiteY0" fmla="*/ 0 h 1357162"/>
              <a:gd name="connsiteX1" fmla="*/ 85023 w 1615439"/>
              <a:gd name="connsiteY1" fmla="*/ 616016 h 1357162"/>
              <a:gd name="connsiteX2" fmla="*/ 518159 w 1615439"/>
              <a:gd name="connsiteY2" fmla="*/ 1087654 h 1357162"/>
              <a:gd name="connsiteX3" fmla="*/ 1615439 w 1615439"/>
              <a:gd name="connsiteY3" fmla="*/ 1357162 h 1357162"/>
              <a:gd name="connsiteX4" fmla="*/ 1615439 w 1615439"/>
              <a:gd name="connsiteY4" fmla="*/ 1357162 h 1357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5439" h="1357162">
                <a:moveTo>
                  <a:pt x="8020" y="0"/>
                </a:moveTo>
                <a:cubicBezTo>
                  <a:pt x="4010" y="217370"/>
                  <a:pt x="0" y="434740"/>
                  <a:pt x="85023" y="616016"/>
                </a:cubicBezTo>
                <a:cubicBezTo>
                  <a:pt x="170046" y="797292"/>
                  <a:pt x="263090" y="964130"/>
                  <a:pt x="518159" y="1087654"/>
                </a:cubicBezTo>
                <a:cubicBezTo>
                  <a:pt x="773228" y="1211178"/>
                  <a:pt x="1615439" y="1357162"/>
                  <a:pt x="1615439" y="1357162"/>
                </a:cubicBezTo>
                <a:lnTo>
                  <a:pt x="1615439" y="1357162"/>
                </a:lnTo>
              </a:path>
            </a:pathLst>
          </a:cu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3" name="Connettore 2 32"/>
          <p:cNvCxnSpPr/>
          <p:nvPr/>
        </p:nvCxnSpPr>
        <p:spPr>
          <a:xfrm flipV="1">
            <a:off x="3419872" y="3861048"/>
            <a:ext cx="0" cy="2088232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ttangolo 33"/>
          <p:cNvSpPr/>
          <p:nvPr/>
        </p:nvSpPr>
        <p:spPr>
          <a:xfrm>
            <a:off x="3275856" y="5949280"/>
            <a:ext cx="246541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3600"/>
              </a:lnSpc>
              <a:spcBef>
                <a:spcPts val="2230"/>
              </a:spcBef>
            </a:pPr>
            <a:r>
              <a:rPr lang="en-US" spc="65" dirty="0" err="1">
                <a:latin typeface="Trebuchet MS" pitchFamily="34" charset="0"/>
              </a:rPr>
              <a:t>quantità</a:t>
            </a:r>
            <a:r>
              <a:rPr lang="en-US" spc="65" dirty="0">
                <a:latin typeface="Trebuchet MS" pitchFamily="34" charset="0"/>
              </a:rPr>
              <a:t> </a:t>
            </a:r>
            <a:r>
              <a:rPr lang="en-US" spc="65" dirty="0" err="1">
                <a:latin typeface="Trebuchet MS" pitchFamily="34" charset="0"/>
              </a:rPr>
              <a:t>consumata</a:t>
            </a:r>
            <a:r>
              <a:rPr lang="en-US" spc="65" dirty="0">
                <a:latin typeface="Trebuchet MS" pitchFamily="34" charset="0"/>
              </a:rPr>
              <a:t> </a:t>
            </a:r>
          </a:p>
        </p:txBody>
      </p:sp>
      <p:cxnSp>
        <p:nvCxnSpPr>
          <p:cNvPr id="35" name="Connettore 2 34"/>
          <p:cNvCxnSpPr/>
          <p:nvPr/>
        </p:nvCxnSpPr>
        <p:spPr>
          <a:xfrm>
            <a:off x="3419872" y="5949280"/>
            <a:ext cx="2160240" cy="0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ttangolo 35"/>
          <p:cNvSpPr/>
          <p:nvPr/>
        </p:nvSpPr>
        <p:spPr>
          <a:xfrm>
            <a:off x="1691680" y="4149080"/>
            <a:ext cx="1611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spc="65" dirty="0" err="1">
                <a:latin typeface="Trebuchet MS" pitchFamily="34" charset="0"/>
              </a:rPr>
              <a:t>piacevolezza</a:t>
            </a:r>
            <a:endParaRPr lang="it-IT" sz="1800" dirty="0"/>
          </a:p>
        </p:txBody>
      </p:sp>
      <p:sp>
        <p:nvSpPr>
          <p:cNvPr id="37" name="Figura a mano libera 36"/>
          <p:cNvSpPr/>
          <p:nvPr/>
        </p:nvSpPr>
        <p:spPr>
          <a:xfrm>
            <a:off x="3491880" y="5157192"/>
            <a:ext cx="1846446" cy="421228"/>
          </a:xfrm>
          <a:custGeom>
            <a:avLst/>
            <a:gdLst>
              <a:gd name="connsiteX0" fmla="*/ 75398 w 1846446"/>
              <a:gd name="connsiteY0" fmla="*/ 0 h 373780"/>
              <a:gd name="connsiteX1" fmla="*/ 113899 w 1846446"/>
              <a:gd name="connsiteY1" fmla="*/ 317633 h 373780"/>
              <a:gd name="connsiteX2" fmla="*/ 758791 w 1846446"/>
              <a:gd name="connsiteY2" fmla="*/ 336884 h 373780"/>
              <a:gd name="connsiteX3" fmla="*/ 1846446 w 1846446"/>
              <a:gd name="connsiteY3" fmla="*/ 336884 h 373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46446" h="373780">
                <a:moveTo>
                  <a:pt x="75398" y="0"/>
                </a:moveTo>
                <a:cubicBezTo>
                  <a:pt x="37699" y="130743"/>
                  <a:pt x="0" y="261486"/>
                  <a:pt x="113899" y="317633"/>
                </a:cubicBezTo>
                <a:cubicBezTo>
                  <a:pt x="227798" y="373780"/>
                  <a:pt x="470033" y="333676"/>
                  <a:pt x="758791" y="336884"/>
                </a:cubicBezTo>
                <a:cubicBezTo>
                  <a:pt x="1047549" y="340092"/>
                  <a:pt x="1446997" y="338488"/>
                  <a:pt x="1846446" y="336884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Figura a mano libera 37"/>
          <p:cNvSpPr/>
          <p:nvPr/>
        </p:nvSpPr>
        <p:spPr>
          <a:xfrm>
            <a:off x="3635896" y="4437112"/>
            <a:ext cx="1615439" cy="1357162"/>
          </a:xfrm>
          <a:custGeom>
            <a:avLst/>
            <a:gdLst>
              <a:gd name="connsiteX0" fmla="*/ 8020 w 1615439"/>
              <a:gd name="connsiteY0" fmla="*/ 0 h 1357162"/>
              <a:gd name="connsiteX1" fmla="*/ 85023 w 1615439"/>
              <a:gd name="connsiteY1" fmla="*/ 616016 h 1357162"/>
              <a:gd name="connsiteX2" fmla="*/ 518159 w 1615439"/>
              <a:gd name="connsiteY2" fmla="*/ 1087654 h 1357162"/>
              <a:gd name="connsiteX3" fmla="*/ 1615439 w 1615439"/>
              <a:gd name="connsiteY3" fmla="*/ 1357162 h 1357162"/>
              <a:gd name="connsiteX4" fmla="*/ 1615439 w 1615439"/>
              <a:gd name="connsiteY4" fmla="*/ 1357162 h 1357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5439" h="1357162">
                <a:moveTo>
                  <a:pt x="8020" y="0"/>
                </a:moveTo>
                <a:cubicBezTo>
                  <a:pt x="4010" y="217370"/>
                  <a:pt x="0" y="434740"/>
                  <a:pt x="85023" y="616016"/>
                </a:cubicBezTo>
                <a:cubicBezTo>
                  <a:pt x="170046" y="797292"/>
                  <a:pt x="263090" y="964130"/>
                  <a:pt x="518159" y="1087654"/>
                </a:cubicBezTo>
                <a:cubicBezTo>
                  <a:pt x="773228" y="1211178"/>
                  <a:pt x="1615439" y="1357162"/>
                  <a:pt x="1615439" y="1357162"/>
                </a:cubicBezTo>
                <a:lnTo>
                  <a:pt x="1615439" y="1357162"/>
                </a:lnTo>
              </a:path>
            </a:pathLst>
          </a:cu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9" name="Rettangolo 38"/>
          <p:cNvSpPr/>
          <p:nvPr/>
        </p:nvSpPr>
        <p:spPr>
          <a:xfrm>
            <a:off x="4499992" y="4437112"/>
            <a:ext cx="39850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spc="65" dirty="0" err="1">
                <a:latin typeface="Trebuchet MS" pitchFamily="34" charset="0"/>
              </a:rPr>
              <a:t>Nell’assaggio</a:t>
            </a:r>
            <a:r>
              <a:rPr lang="en-US" sz="1800" spc="65" dirty="0">
                <a:latin typeface="Trebuchet MS" pitchFamily="34" charset="0"/>
              </a:rPr>
              <a:t>: è </a:t>
            </a:r>
            <a:r>
              <a:rPr lang="en-US" sz="1800" spc="65" dirty="0" err="1">
                <a:latin typeface="Trebuchet MS" pitchFamily="34" charset="0"/>
              </a:rPr>
              <a:t>meglio</a:t>
            </a:r>
            <a:r>
              <a:rPr lang="en-US" sz="1800" spc="65" dirty="0">
                <a:latin typeface="Trebuchet MS" pitchFamily="34" charset="0"/>
              </a:rPr>
              <a:t> la </a:t>
            </a:r>
            <a:r>
              <a:rPr lang="en-US" sz="1800" b="1" spc="65" dirty="0">
                <a:solidFill>
                  <a:srgbClr val="00B0F0"/>
                </a:solidFill>
                <a:latin typeface="Trebuchet MS" pitchFamily="34" charset="0"/>
              </a:rPr>
              <a:t>Pepsi</a:t>
            </a:r>
          </a:p>
          <a:p>
            <a:r>
              <a:rPr lang="en-US" sz="1800" spc="65" dirty="0">
                <a:latin typeface="Trebuchet MS" pitchFamily="34" charset="0"/>
              </a:rPr>
              <a:t>In </a:t>
            </a:r>
            <a:r>
              <a:rPr lang="en-US" sz="1800" spc="65" dirty="0" err="1">
                <a:latin typeface="Trebuchet MS" pitchFamily="34" charset="0"/>
              </a:rPr>
              <a:t>quantità</a:t>
            </a:r>
            <a:r>
              <a:rPr lang="en-US" sz="1800" spc="65" dirty="0">
                <a:latin typeface="Trebuchet MS" pitchFamily="34" charset="0"/>
              </a:rPr>
              <a:t>: è </a:t>
            </a:r>
            <a:r>
              <a:rPr lang="en-US" sz="1800" spc="65" dirty="0" err="1">
                <a:latin typeface="Trebuchet MS" pitchFamily="34" charset="0"/>
              </a:rPr>
              <a:t>meglio</a:t>
            </a:r>
            <a:r>
              <a:rPr lang="en-US" sz="1800" spc="65" dirty="0">
                <a:latin typeface="Trebuchet MS" pitchFamily="34" charset="0"/>
              </a:rPr>
              <a:t> la </a:t>
            </a:r>
            <a:r>
              <a:rPr lang="en-US" sz="1800" b="1" spc="65" dirty="0">
                <a:solidFill>
                  <a:srgbClr val="FF0000"/>
                </a:solidFill>
                <a:latin typeface="Trebuchet MS" pitchFamily="34" charset="0"/>
              </a:rPr>
              <a:t>Coca Cola</a:t>
            </a:r>
            <a:endParaRPr lang="it-IT" sz="1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9685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5: LA Diga di </a:t>
            </a:r>
            <a:r>
              <a:rPr lang="it-IT" sz="2600" dirty="0" err="1">
                <a:solidFill>
                  <a:srgbClr val="00B0F0"/>
                </a:solidFill>
                <a:latin typeface="Bebas Neue" pitchFamily="34" charset="0"/>
                <a:cs typeface="Georgia"/>
              </a:rPr>
              <a:t>assuan</a:t>
            </a:r>
            <a:endParaRPr lang="it-IT" sz="2600" dirty="0">
              <a:solidFill>
                <a:srgbClr val="00B0F0"/>
              </a:solidFill>
              <a:latin typeface="Bebas Neue" pitchFamily="34" charset="0"/>
              <a:cs typeface="Georgia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899592" y="4437112"/>
            <a:ext cx="6768752" cy="1515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400"/>
              </a:lnSpc>
            </a:pP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Nel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1899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gli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Inglesi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cominciarono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a </a:t>
            </a:r>
            <a:r>
              <a:rPr lang="en-US" sz="2000" spc="3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costruire</a:t>
            </a:r>
            <a:r>
              <a:rPr lang="en-US" sz="2000" spc="3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una</a:t>
            </a:r>
            <a:r>
              <a:rPr lang="en-US" sz="2000" spc="3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diga</a:t>
            </a:r>
            <a:r>
              <a:rPr lang="en-US" sz="2000" spc="3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per </a:t>
            </a:r>
            <a:r>
              <a:rPr lang="en-US" sz="2000" spc="3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controllare</a:t>
            </a:r>
            <a:r>
              <a:rPr lang="en-US" sz="2000" spc="3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il </a:t>
            </a:r>
            <a:r>
              <a:rPr lang="en-US" sz="2000" spc="3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Nilo</a:t>
            </a:r>
            <a:r>
              <a:rPr lang="en-US" sz="2000" spc="3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</a:p>
          <a:p>
            <a:pPr marR="0" algn="just">
              <a:lnSpc>
                <a:spcPts val="3000"/>
              </a:lnSpc>
              <a:spcBef>
                <a:spcPts val="1485"/>
              </a:spcBef>
              <a:spcAft>
                <a:spcPts val="0"/>
              </a:spcAft>
            </a:pPr>
            <a:endParaRPr lang="en-US" spc="60" dirty="0">
              <a:latin typeface="Trebuchet MS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132856"/>
            <a:ext cx="15335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692696"/>
            <a:ext cx="20574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Connettore 1 12"/>
          <p:cNvCxnSpPr/>
          <p:nvPr/>
        </p:nvCxnSpPr>
        <p:spPr>
          <a:xfrm flipH="1">
            <a:off x="2123728" y="692696"/>
            <a:ext cx="2952328" cy="14401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1 17"/>
          <p:cNvCxnSpPr/>
          <p:nvPr/>
        </p:nvCxnSpPr>
        <p:spPr>
          <a:xfrm>
            <a:off x="2339752" y="3429000"/>
            <a:ext cx="2736304" cy="6480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9685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5: LA Diga di </a:t>
            </a:r>
            <a:r>
              <a:rPr lang="it-IT" sz="2600" dirty="0" err="1">
                <a:solidFill>
                  <a:srgbClr val="00B0F0"/>
                </a:solidFill>
                <a:latin typeface="Bebas Neue" pitchFamily="34" charset="0"/>
                <a:cs typeface="Georgia"/>
              </a:rPr>
              <a:t>assuan</a:t>
            </a:r>
            <a:endParaRPr lang="it-IT" sz="2600" dirty="0">
              <a:solidFill>
                <a:srgbClr val="00B0F0"/>
              </a:solidFill>
              <a:latin typeface="Bebas Neue" pitchFamily="34" charset="0"/>
              <a:cs typeface="Georgia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539552" y="1196752"/>
            <a:ext cx="76328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Controllare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il </a:t>
            </a:r>
            <a:r>
              <a:rPr lang="en-US" sz="200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Nilo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rivelò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più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difficile</a:t>
            </a:r>
            <a:r>
              <a:rPr lang="en-US" sz="20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del </a:t>
            </a:r>
            <a:r>
              <a:rPr lang="en-US" sz="20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previsto</a:t>
            </a:r>
            <a:r>
              <a:rPr lang="en-US" sz="20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e la </a:t>
            </a:r>
            <a:r>
              <a:rPr lang="en-US" sz="20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diga</a:t>
            </a:r>
            <a:r>
              <a:rPr lang="en-US" sz="20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venne</a:t>
            </a:r>
            <a:r>
              <a:rPr lang="en-US" sz="20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alzata</a:t>
            </a:r>
            <a:r>
              <a:rPr lang="en-US" sz="20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due volte 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e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terminata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del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tutto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solo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nel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1933.</a:t>
            </a:r>
          </a:p>
          <a:p>
            <a:pPr algn="just"/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La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diga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non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riusciva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comunque</a:t>
            </a:r>
            <a:r>
              <a:rPr lang="en-US" sz="2000" spc="5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controllare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il flume e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così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nel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1952 ne fu </a:t>
            </a:r>
            <a:r>
              <a:rPr lang="en-US" sz="20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progettata</a:t>
            </a:r>
            <a:r>
              <a:rPr lang="en-US" sz="20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un'altra</a:t>
            </a:r>
            <a:r>
              <a:rPr lang="en-US" sz="20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20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immensa</a:t>
            </a:r>
            <a:r>
              <a:rPr lang="en-US" sz="20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, </a:t>
            </a:r>
            <a:r>
              <a:rPr lang="en-US" sz="20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20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fu </a:t>
            </a:r>
            <a:r>
              <a:rPr lang="en-US" sz="20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completata</a:t>
            </a:r>
            <a:r>
              <a:rPr lang="en-US" sz="20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solo </a:t>
            </a:r>
            <a:r>
              <a:rPr lang="en-US" sz="2000" spc="6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nel</a:t>
            </a:r>
            <a:r>
              <a:rPr lang="en-US" sz="2000" spc="6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1970. 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8" name="Image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3669" y="3107095"/>
            <a:ext cx="3569883" cy="2583705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4528621" y="3035568"/>
            <a:ext cx="3643779" cy="233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La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nuova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diga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riesce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controllare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il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Nilo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e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fornisce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più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2 GW di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potenza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 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Tuttavia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ha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causato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un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vero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e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proprio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0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disastro</a:t>
            </a:r>
            <a:r>
              <a:rPr lang="en-US" sz="2000" spc="10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0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ambientale</a:t>
            </a:r>
            <a:r>
              <a:rPr lang="en-US" sz="2000" spc="10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... </a:t>
            </a:r>
          </a:p>
          <a:p>
            <a:pPr marR="0" algn="just">
              <a:lnSpc>
                <a:spcPts val="3600"/>
              </a:lnSpc>
              <a:spcBef>
                <a:spcPts val="0"/>
              </a:spcBef>
              <a:spcAft>
                <a:spcPts val="0"/>
              </a:spcAft>
            </a:pPr>
            <a:endParaRPr lang="en-US" sz="1800" i="1" spc="105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9685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5: LA Diga di </a:t>
            </a:r>
            <a:r>
              <a:rPr lang="it-IT" sz="2600" dirty="0" err="1">
                <a:solidFill>
                  <a:srgbClr val="00B0F0"/>
                </a:solidFill>
                <a:latin typeface="Bebas Neue" pitchFamily="34" charset="0"/>
                <a:cs typeface="Georgia"/>
              </a:rPr>
              <a:t>assuan</a:t>
            </a:r>
            <a:endParaRPr lang="it-IT" sz="2600" dirty="0">
              <a:solidFill>
                <a:srgbClr val="00B0F0"/>
              </a:solidFill>
              <a:latin typeface="Bebas Neue" pitchFamily="34" charset="0"/>
              <a:cs typeface="Georgia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539552" y="1196752"/>
            <a:ext cx="7632848" cy="3894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spc="1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Semplicemente</a:t>
            </a:r>
            <a:r>
              <a:rPr lang="en-US" sz="2000" spc="1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perchè</a:t>
            </a:r>
            <a:r>
              <a:rPr lang="en-US" sz="2000" spc="1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il </a:t>
            </a:r>
            <a:r>
              <a:rPr lang="en-US" sz="2000" spc="1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progetto</a:t>
            </a:r>
            <a:r>
              <a:rPr lang="en-US" sz="2000" spc="1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14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considerava</a:t>
            </a:r>
            <a:r>
              <a:rPr lang="en-US" sz="2000" spc="114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solo il </a:t>
            </a:r>
            <a:r>
              <a:rPr lang="en-US" sz="2000" spc="114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sistema</a:t>
            </a:r>
            <a:r>
              <a:rPr lang="en-US" sz="2000" spc="114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 </a:t>
            </a:r>
            <a:r>
              <a:rPr lang="en-US" sz="2000" spc="114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bassa</a:t>
            </a:r>
            <a:r>
              <a:rPr lang="en-US" sz="2000" spc="114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complessita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"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Nilo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+ 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diga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".</a:t>
            </a:r>
          </a:p>
          <a:p>
            <a:pPr marL="285750" marR="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2000" spc="13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marL="285750" marR="0" indent="-28575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spc="1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Il </a:t>
            </a:r>
            <a:r>
              <a:rPr lang="en-US" sz="2000" spc="1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sistema</a:t>
            </a:r>
            <a:r>
              <a:rPr lang="en-US" sz="2000" spc="1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reale</a:t>
            </a:r>
            <a:r>
              <a:rPr lang="en-US" sz="2000" spc="1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: "</a:t>
            </a:r>
            <a:r>
              <a:rPr lang="en-US" sz="2000" spc="1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Nilo</a:t>
            </a:r>
            <a:r>
              <a:rPr lang="en-US" sz="2000" spc="1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+ </a:t>
            </a:r>
            <a:r>
              <a:rPr lang="en-US" sz="2000" spc="1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diga</a:t>
            </a:r>
            <a:r>
              <a:rPr lang="en-US" sz="2000" spc="1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+ </a:t>
            </a:r>
            <a:r>
              <a:rPr lang="en-US" sz="2000" spc="13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ambiente</a:t>
            </a:r>
            <a:r>
              <a:rPr lang="en-US" sz="2000" spc="13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circostante</a:t>
            </a:r>
            <a:r>
              <a:rPr lang="en-US" sz="2000" spc="1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" è </a:t>
            </a:r>
            <a:r>
              <a:rPr lang="en-US" sz="2000" spc="1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invece</a:t>
            </a:r>
            <a:r>
              <a:rPr lang="en-US" sz="2000" spc="1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un </a:t>
            </a:r>
            <a:r>
              <a:rPr lang="en-US" sz="2000" spc="11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sistema</a:t>
            </a:r>
            <a:r>
              <a:rPr lang="en-US" sz="2000" spc="11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ad </a:t>
            </a:r>
            <a:r>
              <a:rPr lang="en-US" sz="2000" spc="10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altissima</a:t>
            </a:r>
            <a:r>
              <a:rPr lang="en-US" sz="2000" spc="1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0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complessità</a:t>
            </a:r>
            <a:r>
              <a:rPr lang="en-US" sz="2000" spc="1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000" spc="7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Nessuno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seppe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prevedere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I'evoluzione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del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sistema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complesso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reale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"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Nilo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+ </a:t>
            </a:r>
            <a:r>
              <a:rPr lang="en-US" sz="2000" spc="5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diga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+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ambiente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circostante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"</a:t>
            </a:r>
            <a:r>
              <a:rPr lang="en-US" sz="2000" spc="3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n-US" sz="2000" spc="45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problemi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ambientali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altro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non </a:t>
            </a:r>
            <a:r>
              <a:rPr lang="en-US" sz="2000" spc="4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furono</a:t>
            </a:r>
            <a:r>
              <a:rPr lang="en-US" sz="2000" spc="4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se </a:t>
            </a:r>
            <a:r>
              <a:rPr lang="en-US" sz="2000" spc="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non </a:t>
            </a:r>
            <a:r>
              <a:rPr lang="en-US" sz="2000" spc="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sviluppi</a:t>
            </a:r>
            <a:r>
              <a:rPr lang="en-US" sz="2000" spc="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imprevisti</a:t>
            </a:r>
            <a:r>
              <a:rPr lang="en-US" sz="2000" spc="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del </a:t>
            </a:r>
            <a:r>
              <a:rPr lang="en-US" sz="2000" spc="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sistema</a:t>
            </a:r>
            <a:r>
              <a:rPr lang="en-US" sz="2000" spc="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"</a:t>
            </a:r>
            <a:r>
              <a:rPr lang="en-US" sz="2000" spc="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Nilo</a:t>
            </a:r>
            <a:r>
              <a:rPr lang="en-US" sz="2000" spc="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+ </a:t>
            </a:r>
            <a:r>
              <a:rPr lang="en-US" sz="20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diga</a:t>
            </a:r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+ </a:t>
            </a:r>
            <a:r>
              <a:rPr lang="en-US" sz="20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ambiente</a:t>
            </a:r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4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circostante</a:t>
            </a:r>
            <a:r>
              <a:rPr lang="en-US" sz="2000" spc="4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" </a:t>
            </a:r>
          </a:p>
          <a:p>
            <a:pPr marR="0" algn="just">
              <a:lnSpc>
                <a:spcPts val="3600"/>
              </a:lnSpc>
              <a:spcAft>
                <a:spcPts val="0"/>
              </a:spcAft>
            </a:pPr>
            <a:endParaRPr lang="en-US" spc="100" dirty="0">
              <a:latin typeface="Trebuchet MS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9685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5: LA Diga di </a:t>
            </a:r>
            <a:r>
              <a:rPr lang="it-IT" sz="2600" dirty="0" err="1">
                <a:solidFill>
                  <a:srgbClr val="00B0F0"/>
                </a:solidFill>
                <a:latin typeface="Bebas Neue" pitchFamily="34" charset="0"/>
                <a:cs typeface="Georgia"/>
              </a:rPr>
              <a:t>assuan</a:t>
            </a:r>
            <a:endParaRPr lang="it-IT" sz="2600" dirty="0">
              <a:solidFill>
                <a:srgbClr val="00B0F0"/>
              </a:solidFill>
              <a:latin typeface="Bebas Neue" pitchFamily="34" charset="0"/>
              <a:cs typeface="Georgia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539552" y="1196752"/>
            <a:ext cx="7632848" cy="5318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n-US" sz="2000" spc="2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Problemi</a:t>
            </a:r>
            <a:r>
              <a:rPr lang="en-US" sz="2000" spc="2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2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ambientali</a:t>
            </a:r>
            <a:r>
              <a:rPr lang="en-US" sz="2000" spc="2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2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imprevisti</a:t>
            </a:r>
            <a:r>
              <a:rPr lang="en-US" sz="2000" spc="2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: </a:t>
            </a:r>
          </a:p>
          <a:p>
            <a:pPr>
              <a:lnSpc>
                <a:spcPts val="3400"/>
              </a:lnSpc>
            </a:pPr>
            <a:endParaRPr lang="en-US" sz="2000" spc="20" dirty="0">
              <a:solidFill>
                <a:schemeClr val="bg2">
                  <a:lumMod val="10000"/>
                </a:schemeClr>
              </a:solidFill>
              <a:latin typeface="Trebuchet MS" pitchFamily="34" charset="0"/>
            </a:endParaRPr>
          </a:p>
          <a:p>
            <a:pPr>
              <a:lnSpc>
                <a:spcPts val="2900"/>
              </a:lnSpc>
              <a:spcBef>
                <a:spcPts val="1475"/>
              </a:spcBef>
              <a:buFont typeface="Arial" pitchFamily="34" charset="0"/>
              <a:buChar char="•"/>
            </a:pPr>
            <a:r>
              <a:rPr lang="en-US" sz="2000" spc="5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La </a:t>
            </a:r>
            <a:r>
              <a:rPr lang="en-US" sz="2000" spc="5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diminuzione</a:t>
            </a:r>
            <a:r>
              <a:rPr lang="en-US" sz="2000" spc="5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della</a:t>
            </a:r>
            <a:r>
              <a:rPr lang="en-US" sz="2000" spc="5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forza</a:t>
            </a:r>
            <a:r>
              <a:rPr lang="en-US" sz="2000" spc="5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del </a:t>
            </a:r>
            <a:r>
              <a:rPr lang="en-US" sz="2000" spc="5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Nilo</a:t>
            </a:r>
            <a:r>
              <a:rPr lang="en-US" sz="2000" spc="5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ha </a:t>
            </a:r>
            <a:r>
              <a:rPr lang="en-US" sz="2000" spc="5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fatto</a:t>
            </a:r>
            <a:r>
              <a:rPr lang="en-US" sz="2000" spc="5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avanzare</a:t>
            </a:r>
            <a:r>
              <a:rPr lang="en-US" sz="2000" spc="7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I'acqua</a:t>
            </a:r>
            <a:r>
              <a:rPr lang="en-US" sz="2000" spc="7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 </a:t>
            </a:r>
            <a:r>
              <a:rPr lang="en-US" sz="2000" spc="7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salata</a:t>
            </a:r>
            <a:r>
              <a:rPr lang="en-US" sz="2000" spc="7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dal </a:t>
            </a:r>
            <a:r>
              <a:rPr lang="en-US" sz="2000" spc="7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Mediterraneo</a:t>
            </a:r>
            <a:r>
              <a:rPr lang="en-US" sz="2000" spc="7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. </a:t>
            </a:r>
          </a:p>
          <a:p>
            <a:pPr>
              <a:lnSpc>
                <a:spcPts val="2900"/>
              </a:lnSpc>
              <a:spcBef>
                <a:spcPts val="1490"/>
              </a:spcBef>
              <a:buFont typeface="Arial" pitchFamily="34" charset="0"/>
              <a:buChar char="•"/>
            </a:pP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Le specie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d'acqua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dolce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sono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scomparse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dalla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foce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alterando</a:t>
            </a:r>
            <a:r>
              <a:rPr lang="en-US" sz="2000" spc="3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tutto</a:t>
            </a:r>
            <a:r>
              <a:rPr lang="en-US" sz="2000" spc="3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35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l'ecosistema</a:t>
            </a:r>
            <a:r>
              <a:rPr lang="en-US" sz="2000" spc="35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. </a:t>
            </a:r>
          </a:p>
          <a:p>
            <a:pPr>
              <a:lnSpc>
                <a:spcPts val="2900"/>
              </a:lnSpc>
              <a:spcBef>
                <a:spcPts val="1475"/>
              </a:spcBef>
              <a:buFont typeface="Arial" pitchFamily="34" charset="0"/>
              <a:buChar char="•"/>
            </a:pP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A monte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della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diga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si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è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formato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un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lago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artificiale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immenso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che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haalterato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 il </a:t>
            </a:r>
            <a:r>
              <a:rPr lang="en-US" sz="2000" spc="50" dirty="0" err="1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clima</a:t>
            </a:r>
            <a:r>
              <a:rPr lang="en-US" sz="2000" spc="50" dirty="0">
                <a:solidFill>
                  <a:schemeClr val="bg2">
                    <a:lumMod val="10000"/>
                  </a:schemeClr>
                </a:solidFill>
                <a:latin typeface="Trebuchet MS" pitchFamily="34" charset="0"/>
              </a:rPr>
              <a:t>. </a:t>
            </a:r>
          </a:p>
          <a:p>
            <a:pPr algn="just">
              <a:lnSpc>
                <a:spcPts val="2900"/>
              </a:lnSpc>
              <a:spcBef>
                <a:spcPts val="1475"/>
              </a:spcBef>
            </a:pPr>
            <a:endParaRPr lang="en-US" spc="70" dirty="0">
              <a:latin typeface="Trebuchet MS" pitchFamily="34" charset="0"/>
            </a:endParaRPr>
          </a:p>
          <a:p>
            <a:pPr algn="just">
              <a:lnSpc>
                <a:spcPts val="2900"/>
              </a:lnSpc>
              <a:spcBef>
                <a:spcPts val="1475"/>
              </a:spcBef>
            </a:pPr>
            <a:endParaRPr lang="en-US" spc="50" dirty="0">
              <a:latin typeface="Trebuchet MS" pitchFamily="34" charset="0"/>
            </a:endParaRPr>
          </a:p>
          <a:p>
            <a:pPr marR="0" algn="just">
              <a:lnSpc>
                <a:spcPts val="3600"/>
              </a:lnSpc>
              <a:spcAft>
                <a:spcPts val="0"/>
              </a:spcAft>
            </a:pPr>
            <a:endParaRPr lang="en-US" spc="100" dirty="0">
              <a:latin typeface="Trebuchet MS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>
            <a:extLst>
              <a:ext uri="{FF2B5EF4-FFF2-40B4-BE49-F238E27FC236}">
                <a16:creationId xmlns:a16="http://schemas.microsoft.com/office/drawing/2014/main" id="{E3FD61A7-B5D0-E040-879F-7AD0B120CF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85762"/>
            <a:ext cx="8839200" cy="6629400"/>
          </a:xfrm>
          <a:prstGeom prst="rect">
            <a:avLst/>
          </a:prstGeom>
        </p:spPr>
      </p:pic>
      <p:pic>
        <p:nvPicPr>
          <p:cNvPr id="4" name="Immagine 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24847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I rassicuranti  filtri percettivi</a:t>
            </a:r>
          </a:p>
        </p:txBody>
      </p:sp>
      <p:sp>
        <p:nvSpPr>
          <p:cNvPr id="8" name="Rettangolo 7"/>
          <p:cNvSpPr/>
          <p:nvPr/>
        </p:nvSpPr>
        <p:spPr>
          <a:xfrm>
            <a:off x="683568" y="1412776"/>
            <a:ext cx="4248472" cy="456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marR="0" indent="7938" algn="just">
              <a:lnSpc>
                <a:spcPct val="150000"/>
              </a:lnSpc>
              <a:spcAft>
                <a:spcPts val="0"/>
              </a:spcAft>
            </a:pPr>
            <a:endParaRPr lang="en-US" spc="35" dirty="0">
              <a:latin typeface="Trebuchet MS" pitchFamily="34" charset="0"/>
            </a:endParaRP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CF62B0B5-B939-9846-B70C-1C0B9B6964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46711" y="1345313"/>
            <a:ext cx="3002544" cy="1163422"/>
          </a:xfrm>
          <a:prstGeom prst="rect">
            <a:avLst/>
          </a:prstGeom>
          <a:effectLst>
            <a:softEdge rad="241300"/>
          </a:effectLst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E6BB0AA5-A533-AF49-BFBE-7FEC346260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600" y="1641268"/>
            <a:ext cx="3999883" cy="2816432"/>
          </a:xfrm>
          <a:prstGeom prst="rect">
            <a:avLst/>
          </a:prstGeom>
          <a:effectLst>
            <a:softEdge rad="177800"/>
          </a:effectLst>
          <a:scene3d>
            <a:camera prst="orthographicFront"/>
            <a:lightRig rig="glow" dir="t"/>
          </a:scene3d>
          <a:sp3d prstMaterial="powder"/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FA0F5CD7-1646-784B-8617-ABBDEC04982B}"/>
              </a:ext>
            </a:extLst>
          </p:cNvPr>
          <p:cNvSpPr txBox="1"/>
          <p:nvPr/>
        </p:nvSpPr>
        <p:spPr>
          <a:xfrm>
            <a:off x="457200" y="5092765"/>
            <a:ext cx="39388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chemeClr val="bg2">
                    <a:lumMod val="10000"/>
                  </a:schemeClr>
                </a:solidFill>
                <a:latin typeface="Trebuchet MS" panose="020B0703020202090204" pitchFamily="34" charset="0"/>
              </a:rPr>
              <a:t>La visione lineare è solo un</a:t>
            </a:r>
          </a:p>
          <a:p>
            <a:r>
              <a:rPr lang="it-IT" dirty="0" err="1">
                <a:solidFill>
                  <a:schemeClr val="bg2">
                    <a:lumMod val="10000"/>
                  </a:schemeClr>
                </a:solidFill>
                <a:latin typeface="Trebuchet MS" panose="020B0703020202090204" pitchFamily="34" charset="0"/>
              </a:rPr>
              <a:t>Bias</a:t>
            </a:r>
            <a:r>
              <a:rPr lang="it-IT" dirty="0">
                <a:solidFill>
                  <a:schemeClr val="bg2">
                    <a:lumMod val="10000"/>
                  </a:schemeClr>
                </a:solidFill>
                <a:latin typeface="Trebuchet MS" panose="020B0703020202090204" pitchFamily="34" charset="0"/>
              </a:rPr>
              <a:t> Cognitivo.</a:t>
            </a:r>
          </a:p>
        </p:txBody>
      </p:sp>
    </p:spTree>
    <p:extLst>
      <p:ext uri="{BB962C8B-B14F-4D97-AF65-F5344CB8AC3E}">
        <p14:creationId xmlns:p14="http://schemas.microsoft.com/office/powerpoint/2010/main" val="145812342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magine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116632"/>
            <a:ext cx="609600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sz="900" dirty="0">
                <a:latin typeface="Trebuchet MS" pitchFamily="34" charset="0"/>
              </a:rPr>
              <a:t>© Modelli di Comunicazione</a:t>
            </a:r>
          </a:p>
        </p:txBody>
      </p:sp>
      <p:sp>
        <p:nvSpPr>
          <p:cNvPr id="7" name="Rettangolo 6"/>
          <p:cNvSpPr/>
          <p:nvPr/>
        </p:nvSpPr>
        <p:spPr>
          <a:xfrm>
            <a:off x="539552" y="260648"/>
            <a:ext cx="49685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dirty="0">
                <a:solidFill>
                  <a:srgbClr val="00B0F0"/>
                </a:solidFill>
                <a:latin typeface="Bebas Neue" pitchFamily="34" charset="0"/>
                <a:cs typeface="Georgia"/>
              </a:rPr>
              <a:t>Esempio n. 5: LA Diga di </a:t>
            </a:r>
            <a:r>
              <a:rPr lang="it-IT" sz="2600" dirty="0" err="1">
                <a:solidFill>
                  <a:srgbClr val="00B0F0"/>
                </a:solidFill>
                <a:latin typeface="Bebas Neue" pitchFamily="34" charset="0"/>
                <a:cs typeface="Georgia"/>
              </a:rPr>
              <a:t>assuan</a:t>
            </a:r>
            <a:endParaRPr lang="it-IT" sz="2600" dirty="0">
              <a:solidFill>
                <a:srgbClr val="00B0F0"/>
              </a:solidFill>
              <a:latin typeface="Bebas Neue" pitchFamily="34" charset="0"/>
              <a:cs typeface="Georgia"/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384076" y="1901659"/>
            <a:ext cx="7632848" cy="360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8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5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 </a:t>
            </a:r>
            <a:r>
              <a:rPr lang="en-US" sz="20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valle</a:t>
            </a:r>
            <a:r>
              <a:rPr lang="en-US" sz="20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della</a:t>
            </a:r>
            <a:r>
              <a:rPr lang="en-US" sz="20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diga</a:t>
            </a:r>
            <a:r>
              <a:rPr lang="en-US" sz="20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il </a:t>
            </a:r>
            <a:r>
              <a:rPr lang="en-US" sz="20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ridotto</a:t>
            </a:r>
            <a:r>
              <a:rPr lang="en-US" sz="20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6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apporto</a:t>
            </a:r>
            <a:r>
              <a:rPr lang="en-US" sz="2000" spc="6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limo ha </a:t>
            </a:r>
            <a:r>
              <a:rPr lang="en-US" sz="2000" spc="8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spinto</a:t>
            </a:r>
            <a:r>
              <a:rPr lang="en-US" sz="2000" spc="8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I</a:t>
            </a:r>
          </a:p>
          <a:p>
            <a:r>
              <a:rPr lang="en-US" sz="2000" spc="8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 </a:t>
            </a:r>
            <a:r>
              <a:rPr lang="en-US" sz="2000" spc="8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contadini</a:t>
            </a:r>
            <a:r>
              <a:rPr lang="en-US" sz="2000" spc="8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a </a:t>
            </a:r>
            <a:r>
              <a:rPr lang="en-US" sz="2000" spc="8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utilizzare</a:t>
            </a:r>
            <a:r>
              <a:rPr lang="en-US" sz="2000" spc="8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8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più</a:t>
            </a:r>
            <a:r>
              <a:rPr lang="en-US" sz="2000" spc="8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8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fertilizzanti</a:t>
            </a:r>
            <a:r>
              <a:rPr lang="en-US" sz="2000" spc="8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chimici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e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più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</a:p>
          <a:p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 </a:t>
            </a:r>
            <a:r>
              <a:rPr lang="en-US" sz="2000" spc="7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pesticidi</a:t>
            </a: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. </a:t>
            </a:r>
          </a:p>
          <a:p>
            <a:endParaRPr lang="en-US" sz="2000" spc="7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000" spc="7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Il </a:t>
            </a:r>
            <a:r>
              <a:rPr lang="en-US" sz="20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lago</a:t>
            </a:r>
            <a:r>
              <a:rPr lang="en-US" sz="20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artificiale</a:t>
            </a:r>
            <a:r>
              <a:rPr lang="en-US" sz="20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è </a:t>
            </a:r>
            <a:r>
              <a:rPr lang="en-US" sz="20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l'habitat</a:t>
            </a:r>
            <a:r>
              <a:rPr lang="en-US" sz="20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ideale</a:t>
            </a:r>
            <a:r>
              <a:rPr lang="en-US" sz="20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7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delle</a:t>
            </a:r>
            <a:r>
              <a:rPr lang="en-US" sz="2000" spc="7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zanzare</a:t>
            </a:r>
            <a:r>
              <a:rPr lang="en-US" sz="2000" spc="1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2000" spc="1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br>
              <a:rPr lang="en-US" sz="2000" spc="1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</a:br>
            <a:r>
              <a:rPr lang="en-US" sz="2000" spc="1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 </a:t>
            </a:r>
            <a:r>
              <a:rPr lang="en-US" sz="2000" spc="1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trasmettono</a:t>
            </a:r>
            <a:r>
              <a:rPr lang="en-US" sz="2000" spc="1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la </a:t>
            </a:r>
            <a:r>
              <a:rPr lang="en-US" sz="2000" i="1" spc="1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malaria </a:t>
            </a:r>
            <a:r>
              <a:rPr lang="en-US" sz="2000" spc="1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e </a:t>
            </a:r>
            <a:r>
              <a:rPr lang="en-US" sz="2000" spc="12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delle</a:t>
            </a:r>
            <a:r>
              <a:rPr lang="en-US" sz="2000" spc="12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0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lumache</a:t>
            </a:r>
            <a:r>
              <a:rPr lang="en-US" sz="2000" spc="1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0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che</a:t>
            </a:r>
            <a:r>
              <a:rPr lang="en-US" sz="2000" spc="1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10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trasmettono</a:t>
            </a:r>
            <a:endParaRPr lang="en-US" sz="2000" spc="10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r>
              <a:rPr lang="en-US" sz="2000" spc="1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 la </a:t>
            </a:r>
            <a:r>
              <a:rPr lang="en-US" sz="2000" spc="10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terribile</a:t>
            </a:r>
            <a:r>
              <a:rPr lang="en-US" sz="2000" spc="1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i="1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schistosomiasi</a:t>
            </a:r>
            <a:r>
              <a:rPr lang="en-US" sz="2000" i="1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(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oggi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ne 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sono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contagiati</a:t>
            </a:r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</a:t>
            </a:r>
            <a:r>
              <a:rPr lang="en-US" sz="2000" spc="90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oltre</a:t>
            </a:r>
            <a:endParaRPr lang="en-US" sz="2000" spc="9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r>
              <a:rPr lang="en-US" sz="2000" spc="9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 </a:t>
            </a:r>
            <a:r>
              <a:rPr lang="en-US" sz="2000" spc="10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20 </a:t>
            </a:r>
            <a:r>
              <a:rPr lang="en-US" sz="2000" spc="10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milioni</a:t>
            </a:r>
            <a:r>
              <a:rPr lang="en-US" sz="2000" spc="10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di </a:t>
            </a:r>
            <a:r>
              <a:rPr lang="en-US" sz="2000" spc="105" dirty="0" err="1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persone</a:t>
            </a:r>
            <a:r>
              <a:rPr lang="en-US" sz="2000" spc="105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).</a:t>
            </a:r>
          </a:p>
          <a:p>
            <a:pPr>
              <a:buFont typeface="Arial" pitchFamily="34" charset="0"/>
              <a:buChar char="•"/>
            </a:pPr>
            <a:endParaRPr lang="en-US" sz="2000" spc="7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>
              <a:spcBef>
                <a:spcPts val="1475"/>
              </a:spcBef>
            </a:pPr>
            <a:endParaRPr lang="en-US" sz="1800" spc="50" dirty="0">
              <a:solidFill>
                <a:schemeClr val="tx1">
                  <a:lumMod val="50000"/>
                </a:schemeClr>
              </a:solidFill>
              <a:latin typeface="Trebuchet MS" pitchFamily="34" charset="0"/>
            </a:endParaRPr>
          </a:p>
          <a:p>
            <a:pPr marR="0">
              <a:spcAft>
                <a:spcPts val="0"/>
              </a:spcAft>
            </a:pPr>
            <a:r>
              <a:rPr lang="en-US" sz="1800" spc="100" dirty="0">
                <a:solidFill>
                  <a:schemeClr val="tx1">
                    <a:lumMod val="50000"/>
                  </a:schemeClr>
                </a:solidFill>
                <a:latin typeface="Trebuchet MS" pitchFamily="34" charset="0"/>
              </a:rPr>
              <a:t>  </a:t>
            </a:r>
          </a:p>
        </p:txBody>
      </p:sp>
      <p:sp>
        <p:nvSpPr>
          <p:cNvPr id="11" name="CasellaDiTesto 10"/>
          <p:cNvSpPr txBox="1"/>
          <p:nvPr/>
        </p:nvSpPr>
        <p:spPr>
          <a:xfrm>
            <a:off x="1259632" y="400506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9B0313EA-832D-7541-9738-353F4CDEF2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028" y="4712677"/>
            <a:ext cx="3800372" cy="176114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7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41715EBA-FC37-B24B-BF0A-775CD19EA0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590" y="1235074"/>
            <a:ext cx="8516559" cy="4511675"/>
          </a:xfrm>
          <a:prstGeom prst="rect">
            <a:avLst/>
          </a:prstGeom>
        </p:spPr>
      </p:pic>
      <p:sp>
        <p:nvSpPr>
          <p:cNvPr id="11" name="CasellaDiTesto 2">
            <a:extLst>
              <a:ext uri="{FF2B5EF4-FFF2-40B4-BE49-F238E27FC236}">
                <a16:creationId xmlns:a16="http://schemas.microsoft.com/office/drawing/2014/main" id="{C34E4889-5ED1-0A42-9EAC-CD958498E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20700"/>
            <a:ext cx="679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E’ difficile pensare sistemico.</a:t>
            </a:r>
          </a:p>
        </p:txBody>
      </p:sp>
    </p:spTree>
    <p:extLst>
      <p:ext uri="{BB962C8B-B14F-4D97-AF65-F5344CB8AC3E}">
        <p14:creationId xmlns:p14="http://schemas.microsoft.com/office/powerpoint/2010/main" val="4086760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8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74759" name="Rettangolo 1"/>
          <p:cNvSpPr>
            <a:spLocks noChangeArrowheads="1"/>
          </p:cNvSpPr>
          <p:nvPr/>
        </p:nvSpPr>
        <p:spPr bwMode="auto">
          <a:xfrm>
            <a:off x="3910431" y="1168400"/>
            <a:ext cx="4268369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20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Perché il mondo è un sistema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20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20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Perché il nostro lavoro è effetto di un sistema 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20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20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Perché il  giro di affetti e amicizie è un sistema</a:t>
            </a:r>
          </a:p>
          <a:p>
            <a:pPr>
              <a:defRPr/>
            </a:pPr>
            <a:endParaRPr lang="it-IT" sz="20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20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Perché noi siamo un sistema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20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20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Perché la nostra mente è un sistema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18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18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18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eaLnBrk="0" hangingPunct="0">
              <a:defRPr/>
            </a:pPr>
            <a:endParaRPr lang="it-IT" sz="1400" b="1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679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E’ difficile pensare sistemico. Perché fare questa fatica?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D0869BED-A2C0-5840-AE9C-F3E172A8C3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059" y="1582737"/>
            <a:ext cx="3211930" cy="287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9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74759" name="Rettangolo 1"/>
          <p:cNvSpPr>
            <a:spLocks noChangeArrowheads="1"/>
          </p:cNvSpPr>
          <p:nvPr/>
        </p:nvSpPr>
        <p:spPr bwMode="auto">
          <a:xfrm>
            <a:off x="4559300" y="882947"/>
            <a:ext cx="3619500" cy="544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18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Avere più strumenti per leggere la realtà e vedere il quadro d’insieme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18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Aumentare le zone di influenza e responsabilità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18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Governare situazioni ricorrenti e apparentemente insolubili </a:t>
            </a:r>
          </a:p>
          <a:p>
            <a:pPr>
              <a:defRPr/>
            </a:pPr>
            <a:endParaRPr lang="it-IT" sz="18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Allenare il pensiero strategico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it-IT" sz="1800" dirty="0">
              <a:solidFill>
                <a:schemeClr val="tx1">
                  <a:lumMod val="50000"/>
                </a:schemeClr>
              </a:solidFill>
              <a:latin typeface="Trebuchet MS"/>
              <a:ea typeface="ＭＳ Ｐゴシック" charset="0"/>
              <a:cs typeface="Trebuchet M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it-IT" sz="1800" dirty="0">
                <a:solidFill>
                  <a:schemeClr val="tx1">
                    <a:lumMod val="50000"/>
                  </a:schemeClr>
                </a:solidFill>
                <a:latin typeface="Trebuchet MS"/>
                <a:ea typeface="ＭＳ Ｐゴシック" charset="0"/>
                <a:cs typeface="Trebuchet MS"/>
              </a:rPr>
              <a:t>Sviluppare strumenti per pensare fuori dagli schemi (innovazione)</a:t>
            </a:r>
          </a:p>
          <a:p>
            <a:pPr eaLnBrk="0" hangingPunct="0">
              <a:defRPr/>
            </a:pPr>
            <a:endParaRPr lang="it-IT" sz="1400" b="1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679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Pensare sistemico …alcuni vantaggi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FF21B8CF-2BEE-4E4E-B9F5-72F63640E8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1031" y="890527"/>
            <a:ext cx="5922963" cy="580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29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Impostazioni personalizzate 2">
      <a:dk1>
        <a:srgbClr val="787878"/>
      </a:dk1>
      <a:lt1>
        <a:sysClr val="window" lastClr="FFFFFF"/>
      </a:lt1>
      <a:dk2>
        <a:srgbClr val="1F497D"/>
      </a:dk2>
      <a:lt2>
        <a:srgbClr val="EEECE1"/>
      </a:lt2>
      <a:accent1>
        <a:srgbClr val="24B853"/>
      </a:accent1>
      <a:accent2>
        <a:srgbClr val="DC6420"/>
      </a:accent2>
      <a:accent3>
        <a:srgbClr val="006AB3"/>
      </a:accent3>
      <a:accent4>
        <a:srgbClr val="A2A1A3"/>
      </a:accent4>
      <a:accent5>
        <a:srgbClr val="B9B9B9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truttura personalizzat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21659</TotalTime>
  <Words>4323</Words>
  <Application>Microsoft Macintosh PowerPoint</Application>
  <PresentationFormat>Presentazione su schermo (4:3)</PresentationFormat>
  <Paragraphs>570</Paragraphs>
  <Slides>60</Slides>
  <Notes>33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13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60</vt:i4>
      </vt:variant>
    </vt:vector>
  </HeadingPairs>
  <TitlesOfParts>
    <vt:vector size="75" baseType="lpstr">
      <vt:lpstr>MS PGothic</vt:lpstr>
      <vt:lpstr>MS PGothic</vt:lpstr>
      <vt:lpstr>Arial</vt:lpstr>
      <vt:lpstr>Bebas Neue</vt:lpstr>
      <vt:lpstr>Bebas Neue Regular</vt:lpstr>
      <vt:lpstr>Calibri</vt:lpstr>
      <vt:lpstr>Geneva</vt:lpstr>
      <vt:lpstr>Georgia</vt:lpstr>
      <vt:lpstr>Gill Sans MT</vt:lpstr>
      <vt:lpstr>Lucida Grande</vt:lpstr>
      <vt:lpstr>open sans</vt:lpstr>
      <vt:lpstr>RotisSansSerif</vt:lpstr>
      <vt:lpstr>Trebuchet MS</vt:lpstr>
      <vt:lpstr>Tema di Office</vt:lpstr>
      <vt:lpstr>Struttura personalizzata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COMMUNICATION  DESIGN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COMMUNICATION  DESIGN</dc:creator>
  <cp:lastModifiedBy>camillo sperzagni</cp:lastModifiedBy>
  <cp:revision>829</cp:revision>
  <cp:lastPrinted>2019-04-08T08:29:59Z</cp:lastPrinted>
  <dcterms:created xsi:type="dcterms:W3CDTF">2005-03-02T09:49:00Z</dcterms:created>
  <dcterms:modified xsi:type="dcterms:W3CDTF">2020-04-18T16:45:26Z</dcterms:modified>
</cp:coreProperties>
</file>